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801" r:id="rId1"/>
  </p:sldMasterIdLst>
  <p:notesMasterIdLst>
    <p:notesMasterId r:id="rId13"/>
  </p:notesMasterIdLst>
  <p:sldIdLst>
    <p:sldId id="257" r:id="rId2"/>
    <p:sldId id="259" r:id="rId3"/>
    <p:sldId id="256" r:id="rId4"/>
    <p:sldId id="258"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27"/>
    <p:restoredTop sz="87959"/>
  </p:normalViewPr>
  <p:slideViewPr>
    <p:cSldViewPr snapToGrid="0">
      <p:cViewPr varScale="1">
        <p:scale>
          <a:sx n="112" d="100"/>
          <a:sy n="112" d="100"/>
        </p:scale>
        <p:origin x="1304" y="1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03C08C-7DAC-154C-9E30-42D15C990D3E}" type="datetimeFigureOut">
              <a:rPr lang="en-US" smtClean="0"/>
              <a:t>9/14/23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1A7BF3-B784-2F45-A70C-69232998CDBF}" type="slidenum">
              <a:rPr lang="en-US" smtClean="0"/>
              <a:t>‹#›</a:t>
            </a:fld>
            <a:endParaRPr lang="en-US"/>
          </a:p>
        </p:txBody>
      </p:sp>
    </p:spTree>
    <p:extLst>
      <p:ext uri="{BB962C8B-B14F-4D97-AF65-F5344CB8AC3E}">
        <p14:creationId xmlns:p14="http://schemas.microsoft.com/office/powerpoint/2010/main" val="2859404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slide should be prepared with the target audience in mind, providing enough detail to inform but not so much as to overwhelm. Keep in mind that change often incites anxiety, so being transparent and thorough can help alleviate some of those concerns.</a:t>
            </a:r>
          </a:p>
        </p:txBody>
      </p:sp>
      <p:sp>
        <p:nvSpPr>
          <p:cNvPr id="4" name="Slide Number Placeholder 3"/>
          <p:cNvSpPr>
            <a:spLocks noGrp="1"/>
          </p:cNvSpPr>
          <p:nvPr>
            <p:ph type="sldNum" sz="quarter" idx="5"/>
          </p:nvPr>
        </p:nvSpPr>
        <p:spPr/>
        <p:txBody>
          <a:bodyPr/>
          <a:lstStyle/>
          <a:p>
            <a:fld id="{291A7BF3-B784-2F45-A70C-69232998CDBF}" type="slidenum">
              <a:rPr lang="en-US" smtClean="0"/>
              <a:t>2</a:t>
            </a:fld>
            <a:endParaRPr lang="en-US"/>
          </a:p>
        </p:txBody>
      </p:sp>
    </p:spTree>
    <p:extLst>
      <p:ext uri="{BB962C8B-B14F-4D97-AF65-F5344CB8AC3E}">
        <p14:creationId xmlns:p14="http://schemas.microsoft.com/office/powerpoint/2010/main" val="14391826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1A7BF3-B784-2F45-A70C-69232998CDBF}" type="slidenum">
              <a:rPr lang="en-US" smtClean="0"/>
              <a:t>11</a:t>
            </a:fld>
            <a:endParaRPr lang="en-US"/>
          </a:p>
        </p:txBody>
      </p:sp>
    </p:spTree>
    <p:extLst>
      <p:ext uri="{BB962C8B-B14F-4D97-AF65-F5344CB8AC3E}">
        <p14:creationId xmlns:p14="http://schemas.microsoft.com/office/powerpoint/2010/main" val="1102852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1A7BF3-B784-2F45-A70C-69232998CDBF}" type="slidenum">
              <a:rPr lang="en-US" smtClean="0"/>
              <a:t>3</a:t>
            </a:fld>
            <a:endParaRPr lang="en-US"/>
          </a:p>
        </p:txBody>
      </p:sp>
    </p:spTree>
    <p:extLst>
      <p:ext uri="{BB962C8B-B14F-4D97-AF65-F5344CB8AC3E}">
        <p14:creationId xmlns:p14="http://schemas.microsoft.com/office/powerpoint/2010/main" val="3795518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1A7BF3-B784-2F45-A70C-69232998CDBF}" type="slidenum">
              <a:rPr lang="en-US" smtClean="0"/>
              <a:t>4</a:t>
            </a:fld>
            <a:endParaRPr lang="en-US"/>
          </a:p>
        </p:txBody>
      </p:sp>
    </p:spTree>
    <p:extLst>
      <p:ext uri="{BB962C8B-B14F-4D97-AF65-F5344CB8AC3E}">
        <p14:creationId xmlns:p14="http://schemas.microsoft.com/office/powerpoint/2010/main" val="1757261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1A7BF3-B784-2F45-A70C-69232998CDBF}" type="slidenum">
              <a:rPr lang="en-US" smtClean="0"/>
              <a:t>5</a:t>
            </a:fld>
            <a:endParaRPr lang="en-US"/>
          </a:p>
        </p:txBody>
      </p:sp>
    </p:spTree>
    <p:extLst>
      <p:ext uri="{BB962C8B-B14F-4D97-AF65-F5344CB8AC3E}">
        <p14:creationId xmlns:p14="http://schemas.microsoft.com/office/powerpoint/2010/main" val="2114443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1A7BF3-B784-2F45-A70C-69232998CDBF}" type="slidenum">
              <a:rPr lang="en-US" smtClean="0"/>
              <a:t>6</a:t>
            </a:fld>
            <a:endParaRPr lang="en-US"/>
          </a:p>
        </p:txBody>
      </p:sp>
    </p:spTree>
    <p:extLst>
      <p:ext uri="{BB962C8B-B14F-4D97-AF65-F5344CB8AC3E}">
        <p14:creationId xmlns:p14="http://schemas.microsoft.com/office/powerpoint/2010/main" val="38194329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1A7BF3-B784-2F45-A70C-69232998CDBF}" type="slidenum">
              <a:rPr lang="en-US" smtClean="0"/>
              <a:t>7</a:t>
            </a:fld>
            <a:endParaRPr lang="en-US"/>
          </a:p>
        </p:txBody>
      </p:sp>
    </p:spTree>
    <p:extLst>
      <p:ext uri="{BB962C8B-B14F-4D97-AF65-F5344CB8AC3E}">
        <p14:creationId xmlns:p14="http://schemas.microsoft.com/office/powerpoint/2010/main" val="2188038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1A7BF3-B784-2F45-A70C-69232998CDBF}" type="slidenum">
              <a:rPr lang="en-US" smtClean="0"/>
              <a:t>8</a:t>
            </a:fld>
            <a:endParaRPr lang="en-US"/>
          </a:p>
        </p:txBody>
      </p:sp>
    </p:spTree>
    <p:extLst>
      <p:ext uri="{BB962C8B-B14F-4D97-AF65-F5344CB8AC3E}">
        <p14:creationId xmlns:p14="http://schemas.microsoft.com/office/powerpoint/2010/main" val="124686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1A7BF3-B784-2F45-A70C-69232998CDBF}" type="slidenum">
              <a:rPr lang="en-US" smtClean="0"/>
              <a:t>9</a:t>
            </a:fld>
            <a:endParaRPr lang="en-US"/>
          </a:p>
        </p:txBody>
      </p:sp>
    </p:spTree>
    <p:extLst>
      <p:ext uri="{BB962C8B-B14F-4D97-AF65-F5344CB8AC3E}">
        <p14:creationId xmlns:p14="http://schemas.microsoft.com/office/powerpoint/2010/main" val="2579571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1A7BF3-B784-2F45-A70C-69232998CDBF}" type="slidenum">
              <a:rPr lang="en-US" smtClean="0"/>
              <a:t>10</a:t>
            </a:fld>
            <a:endParaRPr lang="en-US"/>
          </a:p>
        </p:txBody>
      </p:sp>
    </p:spTree>
    <p:extLst>
      <p:ext uri="{BB962C8B-B14F-4D97-AF65-F5344CB8AC3E}">
        <p14:creationId xmlns:p14="http://schemas.microsoft.com/office/powerpoint/2010/main" val="4150627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103AD-3C91-C997-9A5A-C12A7561AC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4ADBCCD-2850-BEFA-4E31-2D6DC8A5AD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5DCFB95-2E8B-68D9-7A47-64993C448A70}"/>
              </a:ext>
            </a:extLst>
          </p:cNvPr>
          <p:cNvSpPr>
            <a:spLocks noGrp="1"/>
          </p:cNvSpPr>
          <p:nvPr>
            <p:ph type="dt" sz="half" idx="10"/>
          </p:nvPr>
        </p:nvSpPr>
        <p:spPr/>
        <p:txBody>
          <a:bodyPr/>
          <a:lstStyle/>
          <a:p>
            <a:fld id="{BC69269A-D668-EA40-BB85-A213C5947313}" type="datetimeFigureOut">
              <a:rPr lang="en-US" smtClean="0"/>
              <a:t>9/14/23</a:t>
            </a:fld>
            <a:endParaRPr lang="en-US"/>
          </a:p>
        </p:txBody>
      </p:sp>
      <p:sp>
        <p:nvSpPr>
          <p:cNvPr id="5" name="Footer Placeholder 4">
            <a:extLst>
              <a:ext uri="{FF2B5EF4-FFF2-40B4-BE49-F238E27FC236}">
                <a16:creationId xmlns:a16="http://schemas.microsoft.com/office/drawing/2014/main" id="{659D1DDB-9C0E-DA58-150E-9F9A4B3438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FA939D-D95E-6265-B388-21FC5653558B}"/>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3913300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3A600-423A-44C9-96AC-B6A0F005DB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C0310E-7E2E-1486-7361-F8548A7931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05DFC6-2456-DA1B-36CF-92517A1B1A40}"/>
              </a:ext>
            </a:extLst>
          </p:cNvPr>
          <p:cNvSpPr>
            <a:spLocks noGrp="1"/>
          </p:cNvSpPr>
          <p:nvPr>
            <p:ph type="dt" sz="half" idx="10"/>
          </p:nvPr>
        </p:nvSpPr>
        <p:spPr/>
        <p:txBody>
          <a:bodyPr/>
          <a:lstStyle/>
          <a:p>
            <a:fld id="{BC69269A-D668-EA40-BB85-A213C5947313}" type="datetimeFigureOut">
              <a:rPr lang="en-US" smtClean="0"/>
              <a:t>9/14/23</a:t>
            </a:fld>
            <a:endParaRPr lang="en-US"/>
          </a:p>
        </p:txBody>
      </p:sp>
      <p:sp>
        <p:nvSpPr>
          <p:cNvPr id="5" name="Footer Placeholder 4">
            <a:extLst>
              <a:ext uri="{FF2B5EF4-FFF2-40B4-BE49-F238E27FC236}">
                <a16:creationId xmlns:a16="http://schemas.microsoft.com/office/drawing/2014/main" id="{3B2AC0FA-13F3-FBCE-A782-0C31A629B5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C3741B-46D9-269E-CE71-07D2F6745517}"/>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3531066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B93678-EA9A-EAF9-7AAE-B5A08AE642E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7FD71C-517D-FA0A-E877-35799209F1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388081-69CF-1AFB-463B-28DA9AB2E747}"/>
              </a:ext>
            </a:extLst>
          </p:cNvPr>
          <p:cNvSpPr>
            <a:spLocks noGrp="1"/>
          </p:cNvSpPr>
          <p:nvPr>
            <p:ph type="dt" sz="half" idx="10"/>
          </p:nvPr>
        </p:nvSpPr>
        <p:spPr/>
        <p:txBody>
          <a:bodyPr/>
          <a:lstStyle/>
          <a:p>
            <a:fld id="{BC69269A-D668-EA40-BB85-A213C5947313}" type="datetimeFigureOut">
              <a:rPr lang="en-US" smtClean="0"/>
              <a:t>9/14/23</a:t>
            </a:fld>
            <a:endParaRPr lang="en-US"/>
          </a:p>
        </p:txBody>
      </p:sp>
      <p:sp>
        <p:nvSpPr>
          <p:cNvPr id="5" name="Footer Placeholder 4">
            <a:extLst>
              <a:ext uri="{FF2B5EF4-FFF2-40B4-BE49-F238E27FC236}">
                <a16:creationId xmlns:a16="http://schemas.microsoft.com/office/drawing/2014/main" id="{2CA6BE32-66D6-AED0-F650-0C108372C2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629DDC-E8AA-8FB9-D4A8-4CB61AC026BD}"/>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1717463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20E7F-04BC-C41F-DC3E-1688BCEFF5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6DE7E3-8FA3-B0DC-828D-232B19562F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0321B8-CD1C-95E9-CFEA-948099F4B2E3}"/>
              </a:ext>
            </a:extLst>
          </p:cNvPr>
          <p:cNvSpPr>
            <a:spLocks noGrp="1"/>
          </p:cNvSpPr>
          <p:nvPr>
            <p:ph type="dt" sz="half" idx="10"/>
          </p:nvPr>
        </p:nvSpPr>
        <p:spPr/>
        <p:txBody>
          <a:bodyPr/>
          <a:lstStyle/>
          <a:p>
            <a:fld id="{BC69269A-D668-EA40-BB85-A213C5947313}" type="datetimeFigureOut">
              <a:rPr lang="en-US" smtClean="0"/>
              <a:t>9/14/23</a:t>
            </a:fld>
            <a:endParaRPr lang="en-US"/>
          </a:p>
        </p:txBody>
      </p:sp>
      <p:sp>
        <p:nvSpPr>
          <p:cNvPr id="5" name="Footer Placeholder 4">
            <a:extLst>
              <a:ext uri="{FF2B5EF4-FFF2-40B4-BE49-F238E27FC236}">
                <a16:creationId xmlns:a16="http://schemas.microsoft.com/office/drawing/2014/main" id="{0A067EF5-CCB0-85AE-A6F1-73E3CAAB79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45C233-B44D-556E-82CE-197F457F97DB}"/>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3602606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F307C-7E2D-1878-B6A6-11EEDCA7F7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E675C27-2D1C-590E-BF5A-B892921E27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C17724D-6FE7-7F13-6632-F7345CE061FD}"/>
              </a:ext>
            </a:extLst>
          </p:cNvPr>
          <p:cNvSpPr>
            <a:spLocks noGrp="1"/>
          </p:cNvSpPr>
          <p:nvPr>
            <p:ph type="dt" sz="half" idx="10"/>
          </p:nvPr>
        </p:nvSpPr>
        <p:spPr/>
        <p:txBody>
          <a:bodyPr/>
          <a:lstStyle/>
          <a:p>
            <a:fld id="{BC69269A-D668-EA40-BB85-A213C5947313}" type="datetimeFigureOut">
              <a:rPr lang="en-US" smtClean="0"/>
              <a:t>9/14/23</a:t>
            </a:fld>
            <a:endParaRPr lang="en-US"/>
          </a:p>
        </p:txBody>
      </p:sp>
      <p:sp>
        <p:nvSpPr>
          <p:cNvPr id="5" name="Footer Placeholder 4">
            <a:extLst>
              <a:ext uri="{FF2B5EF4-FFF2-40B4-BE49-F238E27FC236}">
                <a16:creationId xmlns:a16="http://schemas.microsoft.com/office/drawing/2014/main" id="{FA4B538A-9DEE-4BB9-7C01-BB31D38EBC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D5C31E-417B-8DA0-B7B2-7554EF24D677}"/>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4078984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5A0BC-2EF2-9808-E8DC-32921BCE03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A075CF-2278-2845-B73F-CFDFB719EF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17BCAD-E75F-79D2-1840-8411E18235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A185B5-5F39-BB24-E35A-A62105DC915C}"/>
              </a:ext>
            </a:extLst>
          </p:cNvPr>
          <p:cNvSpPr>
            <a:spLocks noGrp="1"/>
          </p:cNvSpPr>
          <p:nvPr>
            <p:ph type="dt" sz="half" idx="10"/>
          </p:nvPr>
        </p:nvSpPr>
        <p:spPr/>
        <p:txBody>
          <a:bodyPr/>
          <a:lstStyle/>
          <a:p>
            <a:fld id="{BC69269A-D668-EA40-BB85-A213C5947313}" type="datetimeFigureOut">
              <a:rPr lang="en-US" smtClean="0"/>
              <a:t>9/14/23</a:t>
            </a:fld>
            <a:endParaRPr lang="en-US"/>
          </a:p>
        </p:txBody>
      </p:sp>
      <p:sp>
        <p:nvSpPr>
          <p:cNvPr id="6" name="Footer Placeholder 5">
            <a:extLst>
              <a:ext uri="{FF2B5EF4-FFF2-40B4-BE49-F238E27FC236}">
                <a16:creationId xmlns:a16="http://schemas.microsoft.com/office/drawing/2014/main" id="{E4EF5246-61DB-4049-0494-7F6CE6BEE9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9EEBEA-A342-F41B-D487-F8B66AD98C75}"/>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102631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B15F0-DF24-FF98-70F3-2F53A37BE0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CE1A86-6C3C-4C01-3A7E-9D69EC2881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52A5FC-AB32-9AB1-5EA8-752BAD1ED46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DD3E35-69A0-C209-4FFA-4FC26E0FE9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8F25D4-A99B-F68A-A7E4-73765EC3D1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5FE92BC-7CCF-39C0-87A8-C04479365E2C}"/>
              </a:ext>
            </a:extLst>
          </p:cNvPr>
          <p:cNvSpPr>
            <a:spLocks noGrp="1"/>
          </p:cNvSpPr>
          <p:nvPr>
            <p:ph type="dt" sz="half" idx="10"/>
          </p:nvPr>
        </p:nvSpPr>
        <p:spPr/>
        <p:txBody>
          <a:bodyPr/>
          <a:lstStyle/>
          <a:p>
            <a:fld id="{BC69269A-D668-EA40-BB85-A213C5947313}" type="datetimeFigureOut">
              <a:rPr lang="en-US" smtClean="0"/>
              <a:t>9/14/23</a:t>
            </a:fld>
            <a:endParaRPr lang="en-US"/>
          </a:p>
        </p:txBody>
      </p:sp>
      <p:sp>
        <p:nvSpPr>
          <p:cNvPr id="8" name="Footer Placeholder 7">
            <a:extLst>
              <a:ext uri="{FF2B5EF4-FFF2-40B4-BE49-F238E27FC236}">
                <a16:creationId xmlns:a16="http://schemas.microsoft.com/office/drawing/2014/main" id="{3AC3E664-2E52-2ED3-DA1F-D52B3A27FD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61F3257-7E18-D87E-660F-4E5DDE28243C}"/>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2998705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A1523-38B8-460A-4ABA-F7CCC46AFA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B0AF47-A285-4F58-8BC4-DEF9215F1D5C}"/>
              </a:ext>
            </a:extLst>
          </p:cNvPr>
          <p:cNvSpPr>
            <a:spLocks noGrp="1"/>
          </p:cNvSpPr>
          <p:nvPr>
            <p:ph type="dt" sz="half" idx="10"/>
          </p:nvPr>
        </p:nvSpPr>
        <p:spPr/>
        <p:txBody>
          <a:bodyPr/>
          <a:lstStyle/>
          <a:p>
            <a:fld id="{BC69269A-D668-EA40-BB85-A213C5947313}" type="datetimeFigureOut">
              <a:rPr lang="en-US" smtClean="0"/>
              <a:t>9/14/23</a:t>
            </a:fld>
            <a:endParaRPr lang="en-US"/>
          </a:p>
        </p:txBody>
      </p:sp>
      <p:sp>
        <p:nvSpPr>
          <p:cNvPr id="4" name="Footer Placeholder 3">
            <a:extLst>
              <a:ext uri="{FF2B5EF4-FFF2-40B4-BE49-F238E27FC236}">
                <a16:creationId xmlns:a16="http://schemas.microsoft.com/office/drawing/2014/main" id="{49E72E24-D951-7EE3-23FE-CA84216A75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5B67E00-448A-C64D-ED67-D2FDB10DF96A}"/>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3956783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D0DB70-90B1-F709-DF8D-906287048505}"/>
              </a:ext>
            </a:extLst>
          </p:cNvPr>
          <p:cNvSpPr>
            <a:spLocks noGrp="1"/>
          </p:cNvSpPr>
          <p:nvPr>
            <p:ph type="dt" sz="half" idx="10"/>
          </p:nvPr>
        </p:nvSpPr>
        <p:spPr/>
        <p:txBody>
          <a:bodyPr/>
          <a:lstStyle/>
          <a:p>
            <a:fld id="{BC69269A-D668-EA40-BB85-A213C5947313}" type="datetimeFigureOut">
              <a:rPr lang="en-US" smtClean="0"/>
              <a:t>9/14/23</a:t>
            </a:fld>
            <a:endParaRPr lang="en-US"/>
          </a:p>
        </p:txBody>
      </p:sp>
      <p:sp>
        <p:nvSpPr>
          <p:cNvPr id="3" name="Footer Placeholder 2">
            <a:extLst>
              <a:ext uri="{FF2B5EF4-FFF2-40B4-BE49-F238E27FC236}">
                <a16:creationId xmlns:a16="http://schemas.microsoft.com/office/drawing/2014/main" id="{1C297AD8-D900-8683-2B50-1C0FF23B1F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60DD1A4-93FD-23E8-A5BD-55C8E09CC82D}"/>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3899253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76BCD-1CAA-69E0-C69B-6EBFE1F2F7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3071ABC-CE75-7976-2EC2-BD1E22211A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0190258-58AF-B4CE-C515-44A940EEA4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6BCF0B-E288-E75B-978D-EB0553D8BBB4}"/>
              </a:ext>
            </a:extLst>
          </p:cNvPr>
          <p:cNvSpPr>
            <a:spLocks noGrp="1"/>
          </p:cNvSpPr>
          <p:nvPr>
            <p:ph type="dt" sz="half" idx="10"/>
          </p:nvPr>
        </p:nvSpPr>
        <p:spPr/>
        <p:txBody>
          <a:bodyPr/>
          <a:lstStyle/>
          <a:p>
            <a:fld id="{BC69269A-D668-EA40-BB85-A213C5947313}" type="datetimeFigureOut">
              <a:rPr lang="en-US" smtClean="0"/>
              <a:t>9/14/23</a:t>
            </a:fld>
            <a:endParaRPr lang="en-US"/>
          </a:p>
        </p:txBody>
      </p:sp>
      <p:sp>
        <p:nvSpPr>
          <p:cNvPr id="6" name="Footer Placeholder 5">
            <a:extLst>
              <a:ext uri="{FF2B5EF4-FFF2-40B4-BE49-F238E27FC236}">
                <a16:creationId xmlns:a16="http://schemas.microsoft.com/office/drawing/2014/main" id="{41627579-14AA-56AE-5E19-E2E38D7C04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2076F7-53D5-FE41-9BE6-75BAADB69699}"/>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2940118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70363-6EDF-1C06-1FCA-6FAADBE282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C0A57D-FFCA-A181-DA7E-A6E0F792AE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316BDA6-BFE6-6F03-BD7B-ADC83328BF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1BF7A5-624D-0902-4725-A276A95B2205}"/>
              </a:ext>
            </a:extLst>
          </p:cNvPr>
          <p:cNvSpPr>
            <a:spLocks noGrp="1"/>
          </p:cNvSpPr>
          <p:nvPr>
            <p:ph type="dt" sz="half" idx="10"/>
          </p:nvPr>
        </p:nvSpPr>
        <p:spPr/>
        <p:txBody>
          <a:bodyPr/>
          <a:lstStyle/>
          <a:p>
            <a:fld id="{BC69269A-D668-EA40-BB85-A213C5947313}" type="datetimeFigureOut">
              <a:rPr lang="en-US" smtClean="0"/>
              <a:t>9/14/23</a:t>
            </a:fld>
            <a:endParaRPr lang="en-US"/>
          </a:p>
        </p:txBody>
      </p:sp>
      <p:sp>
        <p:nvSpPr>
          <p:cNvPr id="6" name="Footer Placeholder 5">
            <a:extLst>
              <a:ext uri="{FF2B5EF4-FFF2-40B4-BE49-F238E27FC236}">
                <a16:creationId xmlns:a16="http://schemas.microsoft.com/office/drawing/2014/main" id="{CD76F273-E06F-8F29-289D-EE27745332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9C2AEE-565A-2C0D-7540-01254C318656}"/>
              </a:ext>
            </a:extLst>
          </p:cNvPr>
          <p:cNvSpPr>
            <a:spLocks noGrp="1"/>
          </p:cNvSpPr>
          <p:nvPr>
            <p:ph type="sldNum" sz="quarter" idx="12"/>
          </p:nvPr>
        </p:nvSpPr>
        <p:spPr/>
        <p:txBody>
          <a:bodyPr/>
          <a:lstStyle/>
          <a:p>
            <a:fld id="{2A071388-A169-CE44-8471-77800F165CE9}" type="slidenum">
              <a:rPr lang="en-US" smtClean="0"/>
              <a:t>‹#›</a:t>
            </a:fld>
            <a:endParaRPr lang="en-US"/>
          </a:p>
        </p:txBody>
      </p:sp>
    </p:spTree>
    <p:extLst>
      <p:ext uri="{BB962C8B-B14F-4D97-AF65-F5344CB8AC3E}">
        <p14:creationId xmlns:p14="http://schemas.microsoft.com/office/powerpoint/2010/main" val="3350810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02FD3C-9454-C36E-553F-FD771D1DF0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2ADC3F4-84C2-6B60-B537-A76DE90AB1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B9C9A7-9DB7-2753-F2CC-8E35AC0B7D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69269A-D668-EA40-BB85-A213C5947313}" type="datetimeFigureOut">
              <a:rPr lang="en-US" smtClean="0"/>
              <a:t>9/14/23</a:t>
            </a:fld>
            <a:endParaRPr lang="en-US"/>
          </a:p>
        </p:txBody>
      </p:sp>
      <p:sp>
        <p:nvSpPr>
          <p:cNvPr id="5" name="Footer Placeholder 4">
            <a:extLst>
              <a:ext uri="{FF2B5EF4-FFF2-40B4-BE49-F238E27FC236}">
                <a16:creationId xmlns:a16="http://schemas.microsoft.com/office/drawing/2014/main" id="{25C5EA8C-31B6-0F05-9A16-6EE6F020AD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777A75C-5386-737C-35D1-1D47ADDD50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071388-A169-CE44-8471-77800F165CE9}" type="slidenum">
              <a:rPr lang="en-US" smtClean="0"/>
              <a:t>‹#›</a:t>
            </a:fld>
            <a:endParaRPr lang="en-US"/>
          </a:p>
        </p:txBody>
      </p:sp>
    </p:spTree>
    <p:extLst>
      <p:ext uri="{BB962C8B-B14F-4D97-AF65-F5344CB8AC3E}">
        <p14:creationId xmlns:p14="http://schemas.microsoft.com/office/powerpoint/2010/main" val="2079042342"/>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D7050-B506-1BEA-C8DF-D512B94854BF}"/>
              </a:ext>
            </a:extLst>
          </p:cNvPr>
          <p:cNvSpPr>
            <a:spLocks noGrp="1"/>
          </p:cNvSpPr>
          <p:nvPr>
            <p:ph type="ctrTitle"/>
          </p:nvPr>
        </p:nvSpPr>
        <p:spPr>
          <a:xfrm>
            <a:off x="1513650" y="2401231"/>
            <a:ext cx="9144000" cy="819772"/>
          </a:xfrm>
        </p:spPr>
        <p:txBody>
          <a:bodyPr>
            <a:normAutofit/>
          </a:bodyPr>
          <a:lstStyle/>
          <a:p>
            <a:r>
              <a:rPr lang="en-US" sz="4400" b="1" dirty="0">
                <a:solidFill>
                  <a:srgbClr val="134E95"/>
                </a:solidFill>
                <a:latin typeface="Arial"/>
                <a:cs typeface="Arial"/>
                <a:sym typeface="Arial"/>
              </a:rPr>
              <a:t>Change Strategy</a:t>
            </a:r>
          </a:p>
        </p:txBody>
      </p:sp>
      <p:sp>
        <p:nvSpPr>
          <p:cNvPr id="3" name="Subtitle 2">
            <a:extLst>
              <a:ext uri="{FF2B5EF4-FFF2-40B4-BE49-F238E27FC236}">
                <a16:creationId xmlns:a16="http://schemas.microsoft.com/office/drawing/2014/main" id="{F2A6618A-1347-4245-9A23-58ADDEE38DF5}"/>
              </a:ext>
            </a:extLst>
          </p:cNvPr>
          <p:cNvSpPr>
            <a:spLocks noGrp="1"/>
          </p:cNvSpPr>
          <p:nvPr>
            <p:ph type="subTitle" idx="1"/>
          </p:nvPr>
        </p:nvSpPr>
        <p:spPr>
          <a:xfrm>
            <a:off x="1513650" y="3447221"/>
            <a:ext cx="9144000" cy="599661"/>
          </a:xfrm>
        </p:spPr>
        <p:txBody>
          <a:bodyPr>
            <a:normAutofit/>
          </a:bodyPr>
          <a:lstStyle/>
          <a:p>
            <a:r>
              <a:rPr lang="en-US" sz="2800" b="1" dirty="0">
                <a:solidFill>
                  <a:schemeClr val="dk1"/>
                </a:solidFill>
                <a:latin typeface="Open Sans Medium"/>
                <a:ea typeface="Open Sans Medium"/>
                <a:cs typeface="Open Sans Medium"/>
                <a:sym typeface="Open Sans"/>
              </a:rPr>
              <a:t>Project Name</a:t>
            </a:r>
          </a:p>
        </p:txBody>
      </p:sp>
      <p:sp>
        <p:nvSpPr>
          <p:cNvPr id="4" name="Google Shape;74;p16">
            <a:extLst>
              <a:ext uri="{FF2B5EF4-FFF2-40B4-BE49-F238E27FC236}">
                <a16:creationId xmlns:a16="http://schemas.microsoft.com/office/drawing/2014/main" id="{E79B9C77-7F42-48BD-1566-5A36A7D7D0DF}"/>
              </a:ext>
            </a:extLst>
          </p:cNvPr>
          <p:cNvSpPr/>
          <p:nvPr/>
        </p:nvSpPr>
        <p:spPr>
          <a:xfrm>
            <a:off x="-20700" y="4817164"/>
            <a:ext cx="12212700" cy="2040836"/>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74;p16">
            <a:extLst>
              <a:ext uri="{FF2B5EF4-FFF2-40B4-BE49-F238E27FC236}">
                <a16:creationId xmlns:a16="http://schemas.microsoft.com/office/drawing/2014/main" id="{12AB6356-FA12-CC64-F778-49E742FB80C5}"/>
              </a:ext>
            </a:extLst>
          </p:cNvPr>
          <p:cNvSpPr/>
          <p:nvPr/>
        </p:nvSpPr>
        <p:spPr>
          <a:xfrm>
            <a:off x="-20700" y="0"/>
            <a:ext cx="12212700" cy="2040836"/>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 name="Google Shape;83;p16">
            <a:extLst>
              <a:ext uri="{FF2B5EF4-FFF2-40B4-BE49-F238E27FC236}">
                <a16:creationId xmlns:a16="http://schemas.microsoft.com/office/drawing/2014/main" id="{34B34983-2D85-1A92-EC31-377FEFDFA400}"/>
              </a:ext>
            </a:extLst>
          </p:cNvPr>
          <p:cNvCxnSpPr>
            <a:cxnSpLocks/>
          </p:cNvCxnSpPr>
          <p:nvPr/>
        </p:nvCxnSpPr>
        <p:spPr>
          <a:xfrm>
            <a:off x="-20700" y="2046692"/>
            <a:ext cx="12212700" cy="0"/>
          </a:xfrm>
          <a:prstGeom prst="straightConnector1">
            <a:avLst/>
          </a:prstGeom>
          <a:noFill/>
          <a:ln w="28575" cap="flat" cmpd="sng">
            <a:solidFill>
              <a:srgbClr val="4285F4"/>
            </a:solidFill>
            <a:prstDash val="solid"/>
            <a:round/>
            <a:headEnd type="none" w="med" len="med"/>
            <a:tailEnd type="none" w="med" len="med"/>
          </a:ln>
        </p:spPr>
      </p:cxnSp>
      <p:cxnSp>
        <p:nvCxnSpPr>
          <p:cNvPr id="9" name="Google Shape;83;p16">
            <a:extLst>
              <a:ext uri="{FF2B5EF4-FFF2-40B4-BE49-F238E27FC236}">
                <a16:creationId xmlns:a16="http://schemas.microsoft.com/office/drawing/2014/main" id="{3DC301EE-DF05-962D-3E0D-B5104137FEC7}"/>
              </a:ext>
            </a:extLst>
          </p:cNvPr>
          <p:cNvCxnSpPr>
            <a:cxnSpLocks/>
          </p:cNvCxnSpPr>
          <p:nvPr/>
        </p:nvCxnSpPr>
        <p:spPr>
          <a:xfrm>
            <a:off x="-20700" y="4817164"/>
            <a:ext cx="12212700" cy="0"/>
          </a:xfrm>
          <a:prstGeom prst="straightConnector1">
            <a:avLst/>
          </a:prstGeom>
          <a:noFill/>
          <a:ln w="28575" cap="flat" cmpd="sng">
            <a:solidFill>
              <a:srgbClr val="4285F4"/>
            </a:solidFill>
            <a:prstDash val="solid"/>
            <a:round/>
            <a:headEnd type="none" w="med" len="med"/>
            <a:tailEnd type="none" w="med" len="med"/>
          </a:ln>
        </p:spPr>
      </p:cxnSp>
    </p:spTree>
    <p:extLst>
      <p:ext uri="{BB962C8B-B14F-4D97-AF65-F5344CB8AC3E}">
        <p14:creationId xmlns:p14="http://schemas.microsoft.com/office/powerpoint/2010/main" val="2409439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19E12D8A-1155-E0E0-D917-47EE42C6ABDC}"/>
              </a:ext>
            </a:extLst>
          </p:cNvPr>
          <p:cNvSpPr txBox="1"/>
          <p:nvPr/>
        </p:nvSpPr>
        <p:spPr>
          <a:xfrm>
            <a:off x="149418" y="290402"/>
            <a:ext cx="5396029" cy="584775"/>
          </a:xfrm>
          <a:prstGeom prst="rect">
            <a:avLst/>
          </a:prstGeom>
          <a:noFill/>
        </p:spPr>
        <p:txBody>
          <a:bodyPr wrap="none" rtlCol="0">
            <a:spAutoFit/>
          </a:bodyPr>
          <a:lstStyle/>
          <a:p>
            <a:r>
              <a:rPr lang="en-CA" sz="3200" b="1" dirty="0">
                <a:solidFill>
                  <a:srgbClr val="134E95"/>
                </a:solidFill>
                <a:latin typeface="Arial"/>
                <a:cs typeface="Arial"/>
              </a:rPr>
              <a:t>Roles and Responsibilities</a:t>
            </a:r>
            <a:endParaRPr lang="en-US" sz="3200" b="1" dirty="0">
              <a:solidFill>
                <a:srgbClr val="134E95"/>
              </a:solidFill>
              <a:latin typeface="Arial"/>
              <a:cs typeface="Arial"/>
              <a:sym typeface="Arial"/>
            </a:endParaRPr>
          </a:p>
        </p:txBody>
      </p:sp>
      <p:sp>
        <p:nvSpPr>
          <p:cNvPr id="9" name="Google Shape;74;p16">
            <a:extLst>
              <a:ext uri="{FF2B5EF4-FFF2-40B4-BE49-F238E27FC236}">
                <a16:creationId xmlns:a16="http://schemas.microsoft.com/office/drawing/2014/main" id="{701872CA-9BCF-362D-5C05-4127ECE33C90}"/>
              </a:ext>
            </a:extLst>
          </p:cNvPr>
          <p:cNvSpPr/>
          <p:nvPr/>
        </p:nvSpPr>
        <p:spPr>
          <a:xfrm>
            <a:off x="0" y="0"/>
            <a:ext cx="12192000" cy="233680"/>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TextBox 15">
            <a:extLst>
              <a:ext uri="{FF2B5EF4-FFF2-40B4-BE49-F238E27FC236}">
                <a16:creationId xmlns:a16="http://schemas.microsoft.com/office/drawing/2014/main" id="{E5BC468A-30F2-BA58-1BAC-32C6D892CDCB}"/>
              </a:ext>
            </a:extLst>
          </p:cNvPr>
          <p:cNvSpPr txBox="1"/>
          <p:nvPr/>
        </p:nvSpPr>
        <p:spPr>
          <a:xfrm>
            <a:off x="703650" y="2056717"/>
            <a:ext cx="4160520" cy="923330"/>
          </a:xfrm>
          <a:prstGeom prst="rect">
            <a:avLst/>
          </a:prstGeom>
          <a:noFill/>
        </p:spPr>
        <p:txBody>
          <a:bodyPr wrap="square" rtlCol="0">
            <a:spAutoFit/>
          </a:bodyPr>
          <a:lstStyle/>
          <a:p>
            <a:pPr marL="285750" indent="-285750">
              <a:buFont typeface="Arial" panose="020B0604020202020204" pitchFamily="34" charset="0"/>
              <a:buChar char="•"/>
            </a:pPr>
            <a:r>
              <a:rPr lang="en-CA" dirty="0">
                <a:solidFill>
                  <a:srgbClr val="374151"/>
                </a:solidFill>
                <a:latin typeface="Calibri" panose="020F0502020204030204" pitchFamily="34" charset="0"/>
                <a:cs typeface="Calibri" panose="020F0502020204030204" pitchFamily="34" charset="0"/>
              </a:rPr>
              <a:t>Project Manager: John Smith</a:t>
            </a:r>
          </a:p>
          <a:p>
            <a:pPr marL="285750" indent="-285750">
              <a:buFont typeface="Arial" panose="020B0604020202020204" pitchFamily="34" charset="0"/>
              <a:buChar char="•"/>
            </a:pPr>
            <a:r>
              <a:rPr lang="en-CA" dirty="0">
                <a:solidFill>
                  <a:srgbClr val="374151"/>
                </a:solidFill>
                <a:latin typeface="Calibri" panose="020F0502020204030204" pitchFamily="34" charset="0"/>
                <a:cs typeface="Calibri" panose="020F0502020204030204" pitchFamily="34" charset="0"/>
              </a:rPr>
              <a:t>Tech Lead: Jane Doe</a:t>
            </a:r>
          </a:p>
          <a:p>
            <a:pPr marL="285750" indent="-285750">
              <a:buFont typeface="Arial" panose="020B0604020202020204" pitchFamily="34" charset="0"/>
              <a:buChar char="•"/>
            </a:pPr>
            <a:r>
              <a:rPr lang="en-CA" dirty="0">
                <a:solidFill>
                  <a:srgbClr val="374151"/>
                </a:solidFill>
                <a:latin typeface="Calibri" panose="020F0502020204030204" pitchFamily="34" charset="0"/>
                <a:cs typeface="Calibri" panose="020F0502020204030204" pitchFamily="34" charset="0"/>
              </a:rPr>
              <a:t>Finance Lead: Emily Brown</a:t>
            </a:r>
            <a:endParaRPr lang="en-US"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78373235-17D8-AA43-9609-E53B2826B4CA}"/>
              </a:ext>
            </a:extLst>
          </p:cNvPr>
          <p:cNvSpPr txBox="1"/>
          <p:nvPr/>
        </p:nvSpPr>
        <p:spPr>
          <a:xfrm>
            <a:off x="6096000" y="1569630"/>
            <a:ext cx="4160520" cy="2862322"/>
          </a:xfrm>
          <a:prstGeom prst="rect">
            <a:avLst/>
          </a:prstGeom>
          <a:noFill/>
        </p:spPr>
        <p:txBody>
          <a:bodyPr wrap="square" rtlCol="0">
            <a:spAutoFit/>
          </a:bodyPr>
          <a:lstStyle/>
          <a:p>
            <a:r>
              <a:rPr lang="en-CA" b="1" dirty="0">
                <a:solidFill>
                  <a:srgbClr val="374151"/>
                </a:solidFill>
                <a:latin typeface="Calibri" panose="020F0502020204030204" pitchFamily="34" charset="0"/>
                <a:cs typeface="Calibri" panose="020F0502020204030204" pitchFamily="34" charset="0"/>
              </a:rPr>
              <a:t>What it Covers:</a:t>
            </a:r>
          </a:p>
          <a:p>
            <a:r>
              <a:rPr lang="en-CA" dirty="0">
                <a:solidFill>
                  <a:srgbClr val="374151"/>
                </a:solidFill>
                <a:latin typeface="Calibri" panose="020F0502020204030204" pitchFamily="34" charset="0"/>
                <a:cs typeface="Calibri" panose="020F0502020204030204" pitchFamily="34" charset="0"/>
              </a:rPr>
              <a:t>Who is responsible for what</a:t>
            </a:r>
          </a:p>
          <a:p>
            <a:endParaRPr lang="en-CA" dirty="0">
              <a:solidFill>
                <a:srgbClr val="374151"/>
              </a:solidFill>
              <a:latin typeface="Calibri" panose="020F0502020204030204" pitchFamily="34" charset="0"/>
              <a:cs typeface="Calibri" panose="020F0502020204030204" pitchFamily="34" charset="0"/>
            </a:endParaRPr>
          </a:p>
          <a:p>
            <a:r>
              <a:rPr lang="en-CA" b="1" dirty="0">
                <a:solidFill>
                  <a:srgbClr val="374151"/>
                </a:solidFill>
                <a:latin typeface="Calibri" panose="020F0502020204030204" pitchFamily="34" charset="0"/>
                <a:cs typeface="Calibri" panose="020F0502020204030204" pitchFamily="34" charset="0"/>
              </a:rPr>
              <a:t>Pain Points:</a:t>
            </a:r>
          </a:p>
          <a:p>
            <a:r>
              <a:rPr lang="en-CA" dirty="0">
                <a:solidFill>
                  <a:srgbClr val="374151"/>
                </a:solidFill>
                <a:latin typeface="Calibri" panose="020F0502020204030204" pitchFamily="34" charset="0"/>
                <a:cs typeface="Calibri" panose="020F0502020204030204" pitchFamily="34" charset="0"/>
              </a:rPr>
              <a:t>Unclear roles can lead to confusion and delays.</a:t>
            </a:r>
          </a:p>
          <a:p>
            <a:endParaRPr lang="en-CA" dirty="0">
              <a:solidFill>
                <a:srgbClr val="374151"/>
              </a:solidFill>
              <a:latin typeface="Calibri" panose="020F0502020204030204" pitchFamily="34" charset="0"/>
              <a:cs typeface="Calibri" panose="020F0502020204030204" pitchFamily="34" charset="0"/>
            </a:endParaRPr>
          </a:p>
          <a:p>
            <a:r>
              <a:rPr lang="en-CA" b="1" dirty="0">
                <a:solidFill>
                  <a:srgbClr val="374151"/>
                </a:solidFill>
                <a:latin typeface="Calibri" panose="020F0502020204030204" pitchFamily="34" charset="0"/>
                <a:cs typeface="Calibri" panose="020F0502020204030204" pitchFamily="34" charset="0"/>
              </a:rPr>
              <a:t>Importance:</a:t>
            </a:r>
          </a:p>
          <a:p>
            <a:r>
              <a:rPr lang="en-CA" dirty="0">
                <a:solidFill>
                  <a:srgbClr val="374151"/>
                </a:solidFill>
                <a:latin typeface="Calibri" panose="020F0502020204030204" pitchFamily="34" charset="0"/>
                <a:cs typeface="Calibri" panose="020F0502020204030204" pitchFamily="34" charset="0"/>
              </a:rPr>
              <a:t>Ensures tasks and responsibilities are clearly allocated.</a:t>
            </a:r>
            <a:endParaRPr lang="en-CA"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8F11C4C9-65C5-5A45-EC09-00AFF8C44B70}"/>
              </a:ext>
            </a:extLst>
          </p:cNvPr>
          <p:cNvSpPr txBox="1"/>
          <p:nvPr/>
        </p:nvSpPr>
        <p:spPr>
          <a:xfrm>
            <a:off x="703650" y="1569630"/>
            <a:ext cx="1456296" cy="369332"/>
          </a:xfrm>
          <a:prstGeom prst="rect">
            <a:avLst/>
          </a:prstGeom>
          <a:noFill/>
        </p:spPr>
        <p:txBody>
          <a:bodyPr wrap="none" rtlCol="0">
            <a:spAutoFit/>
          </a:bodyPr>
          <a:lstStyle/>
          <a:p>
            <a:pPr algn="l"/>
            <a:r>
              <a:rPr lang="en-CA" b="1" dirty="0">
                <a:solidFill>
                  <a:schemeClr val="accent1"/>
                </a:solidFill>
              </a:rPr>
              <a:t>Sample Data:</a:t>
            </a:r>
          </a:p>
        </p:txBody>
      </p:sp>
    </p:spTree>
    <p:extLst>
      <p:ext uri="{BB962C8B-B14F-4D97-AF65-F5344CB8AC3E}">
        <p14:creationId xmlns:p14="http://schemas.microsoft.com/office/powerpoint/2010/main" val="1811888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19E12D8A-1155-E0E0-D917-47EE42C6ABDC}"/>
              </a:ext>
            </a:extLst>
          </p:cNvPr>
          <p:cNvSpPr txBox="1"/>
          <p:nvPr/>
        </p:nvSpPr>
        <p:spPr>
          <a:xfrm>
            <a:off x="149418" y="290402"/>
            <a:ext cx="4169731" cy="584775"/>
          </a:xfrm>
          <a:prstGeom prst="rect">
            <a:avLst/>
          </a:prstGeom>
          <a:noFill/>
        </p:spPr>
        <p:txBody>
          <a:bodyPr wrap="none" rtlCol="0">
            <a:spAutoFit/>
          </a:bodyPr>
          <a:lstStyle/>
          <a:p>
            <a:r>
              <a:rPr lang="en-CA" sz="3200" b="1" dirty="0">
                <a:solidFill>
                  <a:srgbClr val="134E95"/>
                </a:solidFill>
                <a:latin typeface="Arial"/>
                <a:cs typeface="Arial"/>
              </a:rPr>
              <a:t>Next Steps and Q&amp;A</a:t>
            </a:r>
            <a:endParaRPr lang="en-US" sz="3200" b="1" dirty="0">
              <a:solidFill>
                <a:srgbClr val="134E95"/>
              </a:solidFill>
              <a:latin typeface="Arial"/>
              <a:cs typeface="Arial"/>
              <a:sym typeface="Arial"/>
            </a:endParaRPr>
          </a:p>
        </p:txBody>
      </p:sp>
      <p:sp>
        <p:nvSpPr>
          <p:cNvPr id="9" name="Google Shape;74;p16">
            <a:extLst>
              <a:ext uri="{FF2B5EF4-FFF2-40B4-BE49-F238E27FC236}">
                <a16:creationId xmlns:a16="http://schemas.microsoft.com/office/drawing/2014/main" id="{701872CA-9BCF-362D-5C05-4127ECE33C90}"/>
              </a:ext>
            </a:extLst>
          </p:cNvPr>
          <p:cNvSpPr/>
          <p:nvPr/>
        </p:nvSpPr>
        <p:spPr>
          <a:xfrm>
            <a:off x="0" y="0"/>
            <a:ext cx="12192000" cy="233680"/>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TextBox 15">
            <a:extLst>
              <a:ext uri="{FF2B5EF4-FFF2-40B4-BE49-F238E27FC236}">
                <a16:creationId xmlns:a16="http://schemas.microsoft.com/office/drawing/2014/main" id="{E5BC468A-30F2-BA58-1BAC-32C6D892CDCB}"/>
              </a:ext>
            </a:extLst>
          </p:cNvPr>
          <p:cNvSpPr txBox="1"/>
          <p:nvPr/>
        </p:nvSpPr>
        <p:spPr>
          <a:xfrm>
            <a:off x="703650" y="2056717"/>
            <a:ext cx="4160520" cy="923330"/>
          </a:xfrm>
          <a:prstGeom prst="rect">
            <a:avLst/>
          </a:prstGeom>
          <a:noFill/>
        </p:spPr>
        <p:txBody>
          <a:bodyPr wrap="square" rtlCol="0">
            <a:spAutoFit/>
          </a:bodyPr>
          <a:lstStyle/>
          <a:p>
            <a:pPr marL="285750" indent="-285750">
              <a:buFont typeface="Arial" panose="020B0604020202020204" pitchFamily="34" charset="0"/>
              <a:buChar char="•"/>
            </a:pPr>
            <a:r>
              <a:rPr lang="en-CA" dirty="0">
                <a:solidFill>
                  <a:srgbClr val="374151"/>
                </a:solidFill>
                <a:latin typeface="Calibri" panose="020F0502020204030204" pitchFamily="34" charset="0"/>
                <a:cs typeface="Calibri" panose="020F0502020204030204" pitchFamily="34" charset="0"/>
              </a:rPr>
              <a:t>Finalize vendor contract</a:t>
            </a:r>
          </a:p>
          <a:p>
            <a:pPr marL="285750" indent="-285750">
              <a:buFont typeface="Arial" panose="020B0604020202020204" pitchFamily="34" charset="0"/>
              <a:buChar char="•"/>
            </a:pPr>
            <a:r>
              <a:rPr lang="en-CA" dirty="0">
                <a:solidFill>
                  <a:srgbClr val="374151"/>
                </a:solidFill>
                <a:latin typeface="Calibri" panose="020F0502020204030204" pitchFamily="34" charset="0"/>
                <a:cs typeface="Calibri" panose="020F0502020204030204" pitchFamily="34" charset="0"/>
              </a:rPr>
              <a:t>Set up initial training sessions</a:t>
            </a:r>
          </a:p>
          <a:p>
            <a:pPr marL="285750" indent="-285750">
              <a:buFont typeface="Arial" panose="020B0604020202020204" pitchFamily="34" charset="0"/>
              <a:buChar char="•"/>
            </a:pPr>
            <a:r>
              <a:rPr lang="en-CA" dirty="0">
                <a:solidFill>
                  <a:srgbClr val="374151"/>
                </a:solidFill>
                <a:latin typeface="Calibri" panose="020F0502020204030204" pitchFamily="34" charset="0"/>
                <a:cs typeface="Calibri" panose="020F0502020204030204" pitchFamily="34" charset="0"/>
              </a:rPr>
              <a:t>Open the floor for questions</a:t>
            </a:r>
            <a:endParaRPr lang="en-US"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78373235-17D8-AA43-9609-E53B2826B4CA}"/>
              </a:ext>
            </a:extLst>
          </p:cNvPr>
          <p:cNvSpPr txBox="1"/>
          <p:nvPr/>
        </p:nvSpPr>
        <p:spPr>
          <a:xfrm>
            <a:off x="6096000" y="1569630"/>
            <a:ext cx="4160520" cy="3139321"/>
          </a:xfrm>
          <a:prstGeom prst="rect">
            <a:avLst/>
          </a:prstGeom>
          <a:noFill/>
        </p:spPr>
        <p:txBody>
          <a:bodyPr wrap="square" rtlCol="0">
            <a:spAutoFit/>
          </a:bodyPr>
          <a:lstStyle/>
          <a:p>
            <a:r>
              <a:rPr lang="en-CA" b="1" dirty="0">
                <a:solidFill>
                  <a:srgbClr val="374151"/>
                </a:solidFill>
                <a:latin typeface="Calibri" panose="020F0502020204030204" pitchFamily="34" charset="0"/>
                <a:cs typeface="Calibri" panose="020F0502020204030204" pitchFamily="34" charset="0"/>
              </a:rPr>
              <a:t>What it Covers:</a:t>
            </a:r>
          </a:p>
          <a:p>
            <a:r>
              <a:rPr lang="en-CA" dirty="0">
                <a:solidFill>
                  <a:srgbClr val="374151"/>
                </a:solidFill>
                <a:latin typeface="Calibri" panose="020F0502020204030204" pitchFamily="34" charset="0"/>
                <a:cs typeface="Calibri" panose="020F0502020204030204" pitchFamily="34" charset="0"/>
              </a:rPr>
              <a:t>Immediate actions to take</a:t>
            </a:r>
          </a:p>
          <a:p>
            <a:r>
              <a:rPr lang="en-CA" dirty="0">
                <a:solidFill>
                  <a:srgbClr val="374151"/>
                </a:solidFill>
                <a:latin typeface="Calibri" panose="020F0502020204030204" pitchFamily="34" charset="0"/>
                <a:cs typeface="Calibri" panose="020F0502020204030204" pitchFamily="34" charset="0"/>
              </a:rPr>
              <a:t>Open the floor to questions</a:t>
            </a:r>
          </a:p>
          <a:p>
            <a:endParaRPr lang="en-CA" b="1" dirty="0">
              <a:solidFill>
                <a:srgbClr val="374151"/>
              </a:solidFill>
              <a:latin typeface="Calibri" panose="020F0502020204030204" pitchFamily="34" charset="0"/>
              <a:cs typeface="Calibri" panose="020F0502020204030204" pitchFamily="34" charset="0"/>
            </a:endParaRPr>
          </a:p>
          <a:p>
            <a:r>
              <a:rPr lang="en-CA" b="1" dirty="0">
                <a:solidFill>
                  <a:srgbClr val="374151"/>
                </a:solidFill>
                <a:latin typeface="Calibri" panose="020F0502020204030204" pitchFamily="34" charset="0"/>
                <a:cs typeface="Calibri" panose="020F0502020204030204" pitchFamily="34" charset="0"/>
              </a:rPr>
              <a:t>Pain Points:</a:t>
            </a:r>
          </a:p>
          <a:p>
            <a:r>
              <a:rPr lang="en-CA" dirty="0">
                <a:solidFill>
                  <a:srgbClr val="374151"/>
                </a:solidFill>
                <a:latin typeface="Calibri" panose="020F0502020204030204" pitchFamily="34" charset="0"/>
                <a:cs typeface="Calibri" panose="020F0502020204030204" pitchFamily="34" charset="0"/>
              </a:rPr>
              <a:t>Leaving without clear next steps can delay the start of the initiative.</a:t>
            </a:r>
          </a:p>
          <a:p>
            <a:endParaRPr lang="en-CA" b="1" dirty="0">
              <a:solidFill>
                <a:srgbClr val="374151"/>
              </a:solidFill>
              <a:latin typeface="Calibri" panose="020F0502020204030204" pitchFamily="34" charset="0"/>
              <a:cs typeface="Calibri" panose="020F0502020204030204" pitchFamily="34" charset="0"/>
            </a:endParaRPr>
          </a:p>
          <a:p>
            <a:r>
              <a:rPr lang="en-CA" b="1" dirty="0">
                <a:solidFill>
                  <a:srgbClr val="374151"/>
                </a:solidFill>
                <a:latin typeface="Calibri" panose="020F0502020204030204" pitchFamily="34" charset="0"/>
                <a:cs typeface="Calibri" panose="020F0502020204030204" pitchFamily="34" charset="0"/>
              </a:rPr>
              <a:t>Importance:</a:t>
            </a:r>
          </a:p>
          <a:p>
            <a:r>
              <a:rPr lang="en-CA" dirty="0">
                <a:solidFill>
                  <a:srgbClr val="374151"/>
                </a:solidFill>
                <a:latin typeface="Calibri" panose="020F0502020204030204" pitchFamily="34" charset="0"/>
                <a:cs typeface="Calibri" panose="020F0502020204030204" pitchFamily="34" charset="0"/>
              </a:rPr>
              <a:t>Ensures that the strategy moves from planning to action.</a:t>
            </a:r>
            <a:endParaRPr lang="en-CA"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8F11C4C9-65C5-5A45-EC09-00AFF8C44B70}"/>
              </a:ext>
            </a:extLst>
          </p:cNvPr>
          <p:cNvSpPr txBox="1"/>
          <p:nvPr/>
        </p:nvSpPr>
        <p:spPr>
          <a:xfrm>
            <a:off x="703650" y="1569630"/>
            <a:ext cx="1456296" cy="369332"/>
          </a:xfrm>
          <a:prstGeom prst="rect">
            <a:avLst/>
          </a:prstGeom>
          <a:noFill/>
        </p:spPr>
        <p:txBody>
          <a:bodyPr wrap="none" rtlCol="0">
            <a:spAutoFit/>
          </a:bodyPr>
          <a:lstStyle/>
          <a:p>
            <a:pPr algn="l"/>
            <a:r>
              <a:rPr lang="en-CA" b="1" dirty="0">
                <a:solidFill>
                  <a:schemeClr val="accent1"/>
                </a:solidFill>
              </a:rPr>
              <a:t>Sample Data:</a:t>
            </a:r>
          </a:p>
        </p:txBody>
      </p:sp>
    </p:spTree>
    <p:extLst>
      <p:ext uri="{BB962C8B-B14F-4D97-AF65-F5344CB8AC3E}">
        <p14:creationId xmlns:p14="http://schemas.microsoft.com/office/powerpoint/2010/main" val="2820638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Google Shape;74;p16">
            <a:extLst>
              <a:ext uri="{FF2B5EF4-FFF2-40B4-BE49-F238E27FC236}">
                <a16:creationId xmlns:a16="http://schemas.microsoft.com/office/drawing/2014/main" id="{701872CA-9BCF-362D-5C05-4127ECE33C90}"/>
              </a:ext>
            </a:extLst>
          </p:cNvPr>
          <p:cNvSpPr/>
          <p:nvPr/>
        </p:nvSpPr>
        <p:spPr>
          <a:xfrm>
            <a:off x="0" y="0"/>
            <a:ext cx="12192000" cy="233680"/>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extBox 1">
            <a:extLst>
              <a:ext uri="{FF2B5EF4-FFF2-40B4-BE49-F238E27FC236}">
                <a16:creationId xmlns:a16="http://schemas.microsoft.com/office/drawing/2014/main" id="{4E0D6775-9F9D-565F-0B18-9C858516F819}"/>
              </a:ext>
            </a:extLst>
          </p:cNvPr>
          <p:cNvSpPr txBox="1"/>
          <p:nvPr/>
        </p:nvSpPr>
        <p:spPr>
          <a:xfrm>
            <a:off x="368112" y="1245197"/>
            <a:ext cx="5830758" cy="3231654"/>
          </a:xfrm>
          <a:prstGeom prst="rect">
            <a:avLst/>
          </a:prstGeom>
          <a:noFill/>
        </p:spPr>
        <p:txBody>
          <a:bodyPr wrap="square" rtlCol="0">
            <a:spAutoFit/>
          </a:bodyPr>
          <a:lstStyle/>
          <a:p>
            <a:r>
              <a:rPr lang="en-CA" sz="2400" b="1" dirty="0">
                <a:solidFill>
                  <a:srgbClr val="374151"/>
                </a:solidFill>
                <a:latin typeface="Calibri" panose="020F0502020204030204" pitchFamily="34" charset="0"/>
                <a:cs typeface="Calibri" panose="020F0502020204030204" pitchFamily="34" charset="0"/>
              </a:rPr>
              <a:t>Agenda:</a:t>
            </a:r>
            <a:br>
              <a:rPr lang="en-CA" sz="2400" b="1" dirty="0">
                <a:solidFill>
                  <a:srgbClr val="374151"/>
                </a:solidFill>
                <a:latin typeface="Calibri" panose="020F0502020204030204" pitchFamily="34" charset="0"/>
                <a:cs typeface="Calibri" panose="020F0502020204030204" pitchFamily="34" charset="0"/>
              </a:rPr>
            </a:br>
            <a:endParaRPr lang="en-CA" dirty="0">
              <a:solidFill>
                <a:srgbClr val="374151"/>
              </a:solidFill>
              <a:latin typeface="Calibri" panose="020F0502020204030204" pitchFamily="34" charset="0"/>
              <a:cs typeface="Calibri" panose="020F0502020204030204" pitchFamily="34" charset="0"/>
            </a:endParaRPr>
          </a:p>
          <a:p>
            <a:pPr marL="342900" indent="-342900">
              <a:buFont typeface="+mj-lt"/>
              <a:buAutoNum type="arabicPeriod"/>
            </a:pPr>
            <a:r>
              <a:rPr lang="en-CA" dirty="0">
                <a:solidFill>
                  <a:srgbClr val="374151"/>
                </a:solidFill>
                <a:latin typeface="Calibri" panose="020F0502020204030204" pitchFamily="34" charset="0"/>
                <a:cs typeface="Calibri" panose="020F0502020204030204" pitchFamily="34" charset="0"/>
              </a:rPr>
              <a:t>Why Change is Needed</a:t>
            </a:r>
          </a:p>
          <a:p>
            <a:pPr marL="342900" indent="-342900">
              <a:buFont typeface="+mj-lt"/>
              <a:buAutoNum type="arabicPeriod"/>
            </a:pPr>
            <a:r>
              <a:rPr lang="en-CA" dirty="0">
                <a:solidFill>
                  <a:srgbClr val="374151"/>
                </a:solidFill>
                <a:latin typeface="Calibri" panose="020F0502020204030204" pitchFamily="34" charset="0"/>
                <a:cs typeface="Calibri" panose="020F0502020204030204" pitchFamily="34" charset="0"/>
              </a:rPr>
              <a:t>Objectives and Goals</a:t>
            </a:r>
          </a:p>
          <a:p>
            <a:pPr marL="342900" indent="-342900">
              <a:buFont typeface="+mj-lt"/>
              <a:buAutoNum type="arabicPeriod"/>
            </a:pPr>
            <a:r>
              <a:rPr lang="en-CA" dirty="0">
                <a:solidFill>
                  <a:srgbClr val="374151"/>
                </a:solidFill>
                <a:latin typeface="Calibri" panose="020F0502020204030204" pitchFamily="34" charset="0"/>
                <a:cs typeface="Calibri" panose="020F0502020204030204" pitchFamily="34" charset="0"/>
              </a:rPr>
              <a:t>Stakeholder Analysis</a:t>
            </a:r>
          </a:p>
          <a:p>
            <a:pPr marL="342900" indent="-342900">
              <a:buFont typeface="+mj-lt"/>
              <a:buAutoNum type="arabicPeriod"/>
            </a:pPr>
            <a:r>
              <a:rPr lang="en-CA" dirty="0">
                <a:solidFill>
                  <a:srgbClr val="374151"/>
                </a:solidFill>
                <a:latin typeface="Calibri" panose="020F0502020204030204" pitchFamily="34" charset="0"/>
                <a:cs typeface="Calibri" panose="020F0502020204030204" pitchFamily="34" charset="0"/>
              </a:rPr>
              <a:t>Risks and Challenges</a:t>
            </a:r>
          </a:p>
          <a:p>
            <a:pPr marL="342900" indent="-342900">
              <a:buFont typeface="+mj-lt"/>
              <a:buAutoNum type="arabicPeriod"/>
            </a:pPr>
            <a:r>
              <a:rPr lang="en-CA" dirty="0">
                <a:solidFill>
                  <a:srgbClr val="374151"/>
                </a:solidFill>
                <a:latin typeface="Calibri" panose="020F0502020204030204" pitchFamily="34" charset="0"/>
                <a:cs typeface="Calibri" panose="020F0502020204030204" pitchFamily="34" charset="0"/>
              </a:rPr>
              <a:t>Change Model</a:t>
            </a:r>
          </a:p>
          <a:p>
            <a:pPr marL="342900" indent="-342900">
              <a:buFont typeface="+mj-lt"/>
              <a:buAutoNum type="arabicPeriod"/>
            </a:pPr>
            <a:r>
              <a:rPr lang="en-CA" dirty="0">
                <a:solidFill>
                  <a:srgbClr val="374151"/>
                </a:solidFill>
                <a:latin typeface="Calibri" panose="020F0502020204030204" pitchFamily="34" charset="0"/>
                <a:cs typeface="Calibri" panose="020F0502020204030204" pitchFamily="34" charset="0"/>
              </a:rPr>
              <a:t>Timeline</a:t>
            </a:r>
          </a:p>
          <a:p>
            <a:pPr marL="342900" indent="-342900">
              <a:buFont typeface="+mj-lt"/>
              <a:buAutoNum type="arabicPeriod"/>
            </a:pPr>
            <a:r>
              <a:rPr lang="en-CA" dirty="0">
                <a:solidFill>
                  <a:srgbClr val="374151"/>
                </a:solidFill>
                <a:latin typeface="Calibri" panose="020F0502020204030204" pitchFamily="34" charset="0"/>
                <a:cs typeface="Calibri" panose="020F0502020204030204" pitchFamily="34" charset="0"/>
              </a:rPr>
              <a:t>Communication Plan</a:t>
            </a:r>
          </a:p>
          <a:p>
            <a:pPr marL="342900" indent="-342900">
              <a:buFont typeface="+mj-lt"/>
              <a:buAutoNum type="arabicPeriod"/>
            </a:pPr>
            <a:r>
              <a:rPr lang="en-CA" dirty="0">
                <a:solidFill>
                  <a:srgbClr val="374151"/>
                </a:solidFill>
                <a:latin typeface="Calibri" panose="020F0502020204030204" pitchFamily="34" charset="0"/>
                <a:cs typeface="Calibri" panose="020F0502020204030204" pitchFamily="34" charset="0"/>
              </a:rPr>
              <a:t>Roles and Responsibilities</a:t>
            </a:r>
          </a:p>
          <a:p>
            <a:pPr marL="342900" indent="-342900">
              <a:buFont typeface="+mj-lt"/>
              <a:buAutoNum type="arabicPeriod"/>
            </a:pPr>
            <a:r>
              <a:rPr lang="en-CA" dirty="0">
                <a:solidFill>
                  <a:srgbClr val="374151"/>
                </a:solidFill>
                <a:latin typeface="Calibri" panose="020F0502020204030204" pitchFamily="34" charset="0"/>
                <a:cs typeface="Calibri" panose="020F0502020204030204" pitchFamily="34" charset="0"/>
              </a:rPr>
              <a:t>Next Steps &amp; Q&amp;A</a:t>
            </a:r>
            <a:endParaRPr lang="en-US" dirty="0">
              <a:latin typeface="Calibri" panose="020F0502020204030204" pitchFamily="34" charset="0"/>
              <a:cs typeface="Calibri" panose="020F0502020204030204" pitchFamily="34" charset="0"/>
            </a:endParaRPr>
          </a:p>
        </p:txBody>
      </p:sp>
      <p:sp>
        <p:nvSpPr>
          <p:cNvPr id="3" name="Title 1">
            <a:extLst>
              <a:ext uri="{FF2B5EF4-FFF2-40B4-BE49-F238E27FC236}">
                <a16:creationId xmlns:a16="http://schemas.microsoft.com/office/drawing/2014/main" id="{AF83F8A7-88EB-4C92-6F72-224D745193FA}"/>
              </a:ext>
            </a:extLst>
          </p:cNvPr>
          <p:cNvSpPr>
            <a:spLocks noGrp="1"/>
          </p:cNvSpPr>
          <p:nvPr>
            <p:ph type="ctrTitle"/>
          </p:nvPr>
        </p:nvSpPr>
        <p:spPr>
          <a:xfrm>
            <a:off x="173802" y="478402"/>
            <a:ext cx="9144000" cy="487782"/>
          </a:xfrm>
        </p:spPr>
        <p:txBody>
          <a:bodyPr>
            <a:noAutofit/>
          </a:bodyPr>
          <a:lstStyle/>
          <a:p>
            <a:pPr algn="l"/>
            <a:r>
              <a:rPr lang="en-US" sz="3600" b="1" dirty="0">
                <a:solidFill>
                  <a:srgbClr val="134E95"/>
                </a:solidFill>
                <a:latin typeface="Arial"/>
                <a:ea typeface="+mn-ea"/>
                <a:cs typeface="Arial"/>
                <a:sym typeface="Arial"/>
              </a:rPr>
              <a:t>Change Strategy</a:t>
            </a:r>
          </a:p>
        </p:txBody>
      </p:sp>
    </p:spTree>
    <p:extLst>
      <p:ext uri="{BB962C8B-B14F-4D97-AF65-F5344CB8AC3E}">
        <p14:creationId xmlns:p14="http://schemas.microsoft.com/office/powerpoint/2010/main" val="2945752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19E12D8A-1155-E0E0-D917-47EE42C6ABDC}"/>
              </a:ext>
            </a:extLst>
          </p:cNvPr>
          <p:cNvSpPr txBox="1"/>
          <p:nvPr/>
        </p:nvSpPr>
        <p:spPr>
          <a:xfrm>
            <a:off x="149418" y="290402"/>
            <a:ext cx="4714752" cy="954107"/>
          </a:xfrm>
          <a:prstGeom prst="rect">
            <a:avLst/>
          </a:prstGeom>
          <a:noFill/>
        </p:spPr>
        <p:txBody>
          <a:bodyPr wrap="none" rtlCol="0">
            <a:spAutoFit/>
          </a:bodyPr>
          <a:lstStyle/>
          <a:p>
            <a:r>
              <a:rPr lang="en-US" sz="3200" b="1" dirty="0">
                <a:solidFill>
                  <a:srgbClr val="134E95"/>
                </a:solidFill>
                <a:latin typeface="Arial"/>
                <a:cs typeface="Arial"/>
                <a:sym typeface="Arial"/>
              </a:rPr>
              <a:t>Why Change is Needed</a:t>
            </a:r>
          </a:p>
          <a:p>
            <a:endParaRPr lang="en-US" sz="2400" b="1" dirty="0">
              <a:solidFill>
                <a:srgbClr val="134E95"/>
              </a:solidFill>
              <a:latin typeface="Arial"/>
              <a:cs typeface="Arial"/>
              <a:sym typeface="Arial"/>
            </a:endParaRPr>
          </a:p>
        </p:txBody>
      </p:sp>
      <p:sp>
        <p:nvSpPr>
          <p:cNvPr id="9" name="Google Shape;74;p16">
            <a:extLst>
              <a:ext uri="{FF2B5EF4-FFF2-40B4-BE49-F238E27FC236}">
                <a16:creationId xmlns:a16="http://schemas.microsoft.com/office/drawing/2014/main" id="{701872CA-9BCF-362D-5C05-4127ECE33C90}"/>
              </a:ext>
            </a:extLst>
          </p:cNvPr>
          <p:cNvSpPr/>
          <p:nvPr/>
        </p:nvSpPr>
        <p:spPr>
          <a:xfrm>
            <a:off x="0" y="0"/>
            <a:ext cx="12192000" cy="233680"/>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TextBox 15">
            <a:extLst>
              <a:ext uri="{FF2B5EF4-FFF2-40B4-BE49-F238E27FC236}">
                <a16:creationId xmlns:a16="http://schemas.microsoft.com/office/drawing/2014/main" id="{E5BC468A-30F2-BA58-1BAC-32C6D892CDCB}"/>
              </a:ext>
            </a:extLst>
          </p:cNvPr>
          <p:cNvSpPr txBox="1"/>
          <p:nvPr/>
        </p:nvSpPr>
        <p:spPr>
          <a:xfrm>
            <a:off x="703650" y="2053806"/>
            <a:ext cx="4160520" cy="1477328"/>
          </a:xfrm>
          <a:prstGeom prst="rect">
            <a:avLst/>
          </a:prstGeom>
          <a:noFill/>
        </p:spPr>
        <p:txBody>
          <a:bodyPr wrap="square" rtlCol="0">
            <a:spAutoFit/>
          </a:bodyPr>
          <a:lstStyle/>
          <a:p>
            <a:pPr marL="285750" indent="-285750">
              <a:buFont typeface="Arial" panose="020B0604020202020204" pitchFamily="34" charset="0"/>
              <a:buChar char="•"/>
            </a:pPr>
            <a:r>
              <a:rPr lang="en-CA" dirty="0">
                <a:latin typeface="Calibri" panose="020F0502020204030204" pitchFamily="34" charset="0"/>
                <a:cs typeface="Calibri" panose="020F0502020204030204" pitchFamily="34" charset="0"/>
              </a:rPr>
              <a:t>Current Software is Outdated</a:t>
            </a:r>
          </a:p>
          <a:p>
            <a:pPr marL="285750" indent="-285750">
              <a:buFont typeface="Arial" panose="020B0604020202020204" pitchFamily="34" charset="0"/>
              <a:buChar char="•"/>
            </a:pPr>
            <a:r>
              <a:rPr lang="en-CA" dirty="0">
                <a:latin typeface="Calibri" panose="020F0502020204030204" pitchFamily="34" charset="0"/>
                <a:cs typeface="Calibri" panose="020F0502020204030204" pitchFamily="34" charset="0"/>
              </a:rPr>
              <a:t>Operational Inefficiencies</a:t>
            </a:r>
          </a:p>
          <a:p>
            <a:pPr marL="285750" indent="-285750">
              <a:buFont typeface="Arial" panose="020B0604020202020204" pitchFamily="34" charset="0"/>
              <a:buChar char="•"/>
            </a:pPr>
            <a:r>
              <a:rPr lang="en-CA" dirty="0">
                <a:latin typeface="Calibri" panose="020F0502020204030204" pitchFamily="34" charset="0"/>
                <a:cs typeface="Calibri" panose="020F0502020204030204" pitchFamily="34" charset="0"/>
              </a:rPr>
              <a:t>Lack of Scalability</a:t>
            </a:r>
          </a:p>
          <a:p>
            <a:pPr marL="285750" indent="-285750">
              <a:buFont typeface="Arial" panose="020B0604020202020204" pitchFamily="34" charset="0"/>
              <a:buChar char="•"/>
            </a:pPr>
            <a:r>
              <a:rPr lang="en-CA" dirty="0">
                <a:latin typeface="Calibri" panose="020F0502020204030204" pitchFamily="34" charset="0"/>
                <a:cs typeface="Calibri" panose="020F0502020204030204" pitchFamily="34" charset="0"/>
              </a:rPr>
              <a:t>Future State: Efficient, Scalable, Compliant</a:t>
            </a:r>
            <a:endParaRPr lang="en-US" dirty="0">
              <a:latin typeface="Calibri" panose="020F0502020204030204" pitchFamily="34" charset="0"/>
              <a:cs typeface="Calibri" panose="020F0502020204030204" pitchFamily="34" charset="0"/>
            </a:endParaRPr>
          </a:p>
        </p:txBody>
      </p:sp>
      <p:sp>
        <p:nvSpPr>
          <p:cNvPr id="17" name="TextBox 16">
            <a:extLst>
              <a:ext uri="{FF2B5EF4-FFF2-40B4-BE49-F238E27FC236}">
                <a16:creationId xmlns:a16="http://schemas.microsoft.com/office/drawing/2014/main" id="{C094941D-F6FA-1F4D-22F7-148F7D3E3B11}"/>
              </a:ext>
            </a:extLst>
          </p:cNvPr>
          <p:cNvSpPr txBox="1"/>
          <p:nvPr/>
        </p:nvSpPr>
        <p:spPr>
          <a:xfrm>
            <a:off x="6283939" y="1569630"/>
            <a:ext cx="4160520" cy="3416320"/>
          </a:xfrm>
          <a:prstGeom prst="rect">
            <a:avLst/>
          </a:prstGeom>
          <a:noFill/>
        </p:spPr>
        <p:txBody>
          <a:bodyPr wrap="square" rtlCol="0">
            <a:spAutoFit/>
          </a:bodyPr>
          <a:lstStyle/>
          <a:p>
            <a:r>
              <a:rPr lang="en-CA" b="1" dirty="0">
                <a:solidFill>
                  <a:srgbClr val="374151"/>
                </a:solidFill>
                <a:latin typeface="Calibri" panose="020F0502020204030204" pitchFamily="34" charset="0"/>
                <a:cs typeface="Calibri" panose="020F0502020204030204" pitchFamily="34" charset="0"/>
              </a:rPr>
              <a:t>What it Covers:</a:t>
            </a:r>
            <a:endParaRPr lang="en-CA" dirty="0">
              <a:solidFill>
                <a:srgbClr val="37415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CA" dirty="0">
                <a:solidFill>
                  <a:srgbClr val="374151"/>
                </a:solidFill>
                <a:latin typeface="Calibri" panose="020F0502020204030204" pitchFamily="34" charset="0"/>
                <a:cs typeface="Calibri" panose="020F0502020204030204" pitchFamily="34" charset="0"/>
              </a:rPr>
              <a:t>Reasons for the change</a:t>
            </a:r>
          </a:p>
          <a:p>
            <a:pPr marL="285750" indent="-285750">
              <a:buFont typeface="Arial" panose="020B0604020202020204" pitchFamily="34" charset="0"/>
              <a:buChar char="•"/>
            </a:pPr>
            <a:r>
              <a:rPr lang="en-CA" dirty="0">
                <a:solidFill>
                  <a:srgbClr val="374151"/>
                </a:solidFill>
                <a:latin typeface="Calibri" panose="020F0502020204030204" pitchFamily="34" charset="0"/>
                <a:cs typeface="Calibri" panose="020F0502020204030204" pitchFamily="34" charset="0"/>
              </a:rPr>
              <a:t>Urgency</a:t>
            </a:r>
          </a:p>
          <a:p>
            <a:pPr marL="285750" indent="-285750">
              <a:buFont typeface="Arial" panose="020B0604020202020204" pitchFamily="34" charset="0"/>
              <a:buChar char="•"/>
            </a:pPr>
            <a:r>
              <a:rPr lang="en-CA" dirty="0">
                <a:solidFill>
                  <a:srgbClr val="374151"/>
                </a:solidFill>
                <a:latin typeface="Calibri" panose="020F0502020204030204" pitchFamily="34" charset="0"/>
                <a:cs typeface="Calibri" panose="020F0502020204030204" pitchFamily="34" charset="0"/>
              </a:rPr>
              <a:t>Current vs. future state</a:t>
            </a:r>
          </a:p>
          <a:p>
            <a:endParaRPr lang="en-CA" dirty="0">
              <a:solidFill>
                <a:srgbClr val="374151"/>
              </a:solidFill>
              <a:latin typeface="Calibri" panose="020F0502020204030204" pitchFamily="34" charset="0"/>
              <a:cs typeface="Calibri" panose="020F0502020204030204" pitchFamily="34" charset="0"/>
            </a:endParaRPr>
          </a:p>
          <a:p>
            <a:r>
              <a:rPr lang="en-CA" b="1" dirty="0">
                <a:solidFill>
                  <a:srgbClr val="374151"/>
                </a:solidFill>
                <a:latin typeface="Calibri" panose="020F0502020204030204" pitchFamily="34" charset="0"/>
                <a:cs typeface="Calibri" panose="020F0502020204030204" pitchFamily="34" charset="0"/>
              </a:rPr>
              <a:t>Pain Points:</a:t>
            </a:r>
            <a:endParaRPr lang="en-CA" dirty="0">
              <a:solidFill>
                <a:srgbClr val="374151"/>
              </a:solidFill>
              <a:latin typeface="Calibri" panose="020F0502020204030204" pitchFamily="34" charset="0"/>
              <a:cs typeface="Calibri" panose="020F0502020204030204" pitchFamily="34" charset="0"/>
            </a:endParaRPr>
          </a:p>
          <a:p>
            <a:r>
              <a:rPr lang="en-CA" dirty="0">
                <a:solidFill>
                  <a:srgbClr val="374151"/>
                </a:solidFill>
                <a:latin typeface="Calibri" panose="020F0502020204030204" pitchFamily="34" charset="0"/>
                <a:cs typeface="Calibri" panose="020F0502020204030204" pitchFamily="34" charset="0"/>
              </a:rPr>
              <a:t>Not justifying the need for change could lead to resistance or lack of engagement.</a:t>
            </a:r>
          </a:p>
          <a:p>
            <a:endParaRPr lang="en-CA" dirty="0">
              <a:solidFill>
                <a:srgbClr val="374151"/>
              </a:solidFill>
              <a:latin typeface="Calibri" panose="020F0502020204030204" pitchFamily="34" charset="0"/>
              <a:cs typeface="Calibri" panose="020F0502020204030204" pitchFamily="34" charset="0"/>
            </a:endParaRPr>
          </a:p>
          <a:p>
            <a:r>
              <a:rPr lang="en-CA" b="1" dirty="0">
                <a:solidFill>
                  <a:srgbClr val="374151"/>
                </a:solidFill>
                <a:latin typeface="Calibri" panose="020F0502020204030204" pitchFamily="34" charset="0"/>
                <a:cs typeface="Calibri" panose="020F0502020204030204" pitchFamily="34" charset="0"/>
              </a:rPr>
              <a:t>Important:</a:t>
            </a:r>
          </a:p>
          <a:p>
            <a:r>
              <a:rPr lang="en-CA" dirty="0">
                <a:solidFill>
                  <a:srgbClr val="374151"/>
                </a:solidFill>
                <a:latin typeface="Calibri" panose="020F0502020204030204" pitchFamily="34" charset="0"/>
                <a:cs typeface="Calibri" panose="020F0502020204030204" pitchFamily="34" charset="0"/>
              </a:rPr>
              <a:t>To gain buy-in and prepare the ground for more detailed plans.</a:t>
            </a:r>
          </a:p>
        </p:txBody>
      </p:sp>
      <p:sp>
        <p:nvSpPr>
          <p:cNvPr id="20" name="TextBox 19">
            <a:extLst>
              <a:ext uri="{FF2B5EF4-FFF2-40B4-BE49-F238E27FC236}">
                <a16:creationId xmlns:a16="http://schemas.microsoft.com/office/drawing/2014/main" id="{5D760635-3C53-D2D5-5434-D1F0846593D5}"/>
              </a:ext>
            </a:extLst>
          </p:cNvPr>
          <p:cNvSpPr txBox="1"/>
          <p:nvPr/>
        </p:nvSpPr>
        <p:spPr>
          <a:xfrm>
            <a:off x="703650" y="1569630"/>
            <a:ext cx="1456296" cy="369332"/>
          </a:xfrm>
          <a:prstGeom prst="rect">
            <a:avLst/>
          </a:prstGeom>
          <a:noFill/>
        </p:spPr>
        <p:txBody>
          <a:bodyPr wrap="none" rtlCol="0">
            <a:spAutoFit/>
          </a:bodyPr>
          <a:lstStyle/>
          <a:p>
            <a:pPr algn="l"/>
            <a:r>
              <a:rPr lang="en-CA" b="1" dirty="0">
                <a:solidFill>
                  <a:schemeClr val="accent1"/>
                </a:solidFill>
              </a:rPr>
              <a:t>Sample Data:</a:t>
            </a:r>
          </a:p>
        </p:txBody>
      </p:sp>
    </p:spTree>
    <p:extLst>
      <p:ext uri="{BB962C8B-B14F-4D97-AF65-F5344CB8AC3E}">
        <p14:creationId xmlns:p14="http://schemas.microsoft.com/office/powerpoint/2010/main" val="3501336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19E12D8A-1155-E0E0-D917-47EE42C6ABDC}"/>
              </a:ext>
            </a:extLst>
          </p:cNvPr>
          <p:cNvSpPr txBox="1"/>
          <p:nvPr/>
        </p:nvSpPr>
        <p:spPr>
          <a:xfrm>
            <a:off x="149418" y="290402"/>
            <a:ext cx="4349268" cy="584775"/>
          </a:xfrm>
          <a:prstGeom prst="rect">
            <a:avLst/>
          </a:prstGeom>
          <a:noFill/>
        </p:spPr>
        <p:txBody>
          <a:bodyPr wrap="none" rtlCol="0">
            <a:spAutoFit/>
          </a:bodyPr>
          <a:lstStyle/>
          <a:p>
            <a:r>
              <a:rPr lang="en-US" sz="3200" b="1" dirty="0">
                <a:solidFill>
                  <a:srgbClr val="134E95"/>
                </a:solidFill>
                <a:latin typeface="Arial"/>
                <a:cs typeface="Arial"/>
                <a:sym typeface="Arial"/>
              </a:rPr>
              <a:t>Objectives and Goals</a:t>
            </a:r>
            <a:endParaRPr lang="en-US" sz="2400" b="1" dirty="0">
              <a:solidFill>
                <a:srgbClr val="134E95"/>
              </a:solidFill>
              <a:latin typeface="Arial"/>
              <a:cs typeface="Arial"/>
              <a:sym typeface="Arial"/>
            </a:endParaRPr>
          </a:p>
        </p:txBody>
      </p:sp>
      <p:sp>
        <p:nvSpPr>
          <p:cNvPr id="9" name="Google Shape;74;p16">
            <a:extLst>
              <a:ext uri="{FF2B5EF4-FFF2-40B4-BE49-F238E27FC236}">
                <a16:creationId xmlns:a16="http://schemas.microsoft.com/office/drawing/2014/main" id="{701872CA-9BCF-362D-5C05-4127ECE33C90}"/>
              </a:ext>
            </a:extLst>
          </p:cNvPr>
          <p:cNvSpPr/>
          <p:nvPr/>
        </p:nvSpPr>
        <p:spPr>
          <a:xfrm>
            <a:off x="0" y="0"/>
            <a:ext cx="12192000" cy="233680"/>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TextBox 15">
            <a:extLst>
              <a:ext uri="{FF2B5EF4-FFF2-40B4-BE49-F238E27FC236}">
                <a16:creationId xmlns:a16="http://schemas.microsoft.com/office/drawing/2014/main" id="{E5BC468A-30F2-BA58-1BAC-32C6D892CDCB}"/>
              </a:ext>
            </a:extLst>
          </p:cNvPr>
          <p:cNvSpPr txBox="1"/>
          <p:nvPr/>
        </p:nvSpPr>
        <p:spPr>
          <a:xfrm>
            <a:off x="618048" y="2146020"/>
            <a:ext cx="4160520" cy="1477328"/>
          </a:xfrm>
          <a:prstGeom prst="rect">
            <a:avLst/>
          </a:prstGeom>
          <a:noFill/>
        </p:spPr>
        <p:txBody>
          <a:bodyPr wrap="square" rtlCol="0">
            <a:spAutoFit/>
          </a:bodyPr>
          <a:lstStyle/>
          <a:p>
            <a:pPr marL="285750" indent="-285750">
              <a:buFont typeface="Arial" panose="020B0604020202020204" pitchFamily="34" charset="0"/>
              <a:buChar char="•"/>
            </a:pPr>
            <a:r>
              <a:rPr lang="en-CA" b="0" i="0" dirty="0">
                <a:solidFill>
                  <a:srgbClr val="374151"/>
                </a:solidFill>
                <a:effectLst/>
                <a:latin typeface="Calibri" panose="020F0502020204030204" pitchFamily="34" charset="0"/>
                <a:cs typeface="Calibri" panose="020F0502020204030204" pitchFamily="34" charset="0"/>
              </a:rPr>
              <a:t>Implement new software by Q1 2024</a:t>
            </a:r>
          </a:p>
          <a:p>
            <a:pPr marL="285750" indent="-285750">
              <a:buFont typeface="Arial" panose="020B0604020202020204" pitchFamily="34" charset="0"/>
              <a:buChar char="•"/>
            </a:pPr>
            <a:r>
              <a:rPr lang="en-CA" b="0" i="0" dirty="0">
                <a:solidFill>
                  <a:srgbClr val="374151"/>
                </a:solidFill>
                <a:effectLst/>
                <a:latin typeface="Calibri" panose="020F0502020204030204" pitchFamily="34" charset="0"/>
                <a:cs typeface="Calibri" panose="020F0502020204030204" pitchFamily="34" charset="0"/>
              </a:rPr>
              <a:t>Achieve 95% user adoption within 6 months</a:t>
            </a:r>
          </a:p>
          <a:p>
            <a:pPr marL="285750" indent="-285750">
              <a:buFont typeface="Arial" panose="020B0604020202020204" pitchFamily="34" charset="0"/>
              <a:buChar char="•"/>
            </a:pPr>
            <a:r>
              <a:rPr lang="en-CA" b="0" i="0" dirty="0">
                <a:solidFill>
                  <a:srgbClr val="374151"/>
                </a:solidFill>
                <a:effectLst/>
                <a:latin typeface="Calibri" panose="020F0502020204030204" pitchFamily="34" charset="0"/>
                <a:cs typeface="Calibri" panose="020F0502020204030204" pitchFamily="34" charset="0"/>
              </a:rPr>
              <a:t>Reduce financial processing errors by 50%</a:t>
            </a:r>
            <a:endParaRPr lang="en-US" dirty="0">
              <a:latin typeface="Calibri" panose="020F0502020204030204" pitchFamily="34" charset="0"/>
              <a:cs typeface="Calibri" panose="020F0502020204030204" pitchFamily="34" charset="0"/>
            </a:endParaRPr>
          </a:p>
        </p:txBody>
      </p:sp>
      <p:sp>
        <p:nvSpPr>
          <p:cNvPr id="17" name="TextBox 16">
            <a:extLst>
              <a:ext uri="{FF2B5EF4-FFF2-40B4-BE49-F238E27FC236}">
                <a16:creationId xmlns:a16="http://schemas.microsoft.com/office/drawing/2014/main" id="{C094941D-F6FA-1F4D-22F7-148F7D3E3B11}"/>
              </a:ext>
            </a:extLst>
          </p:cNvPr>
          <p:cNvSpPr txBox="1"/>
          <p:nvPr/>
        </p:nvSpPr>
        <p:spPr>
          <a:xfrm>
            <a:off x="6422869" y="1589670"/>
            <a:ext cx="4160520" cy="3139321"/>
          </a:xfrm>
          <a:prstGeom prst="rect">
            <a:avLst/>
          </a:prstGeom>
          <a:noFill/>
        </p:spPr>
        <p:txBody>
          <a:bodyPr wrap="square" rtlCol="0">
            <a:spAutoFit/>
          </a:bodyPr>
          <a:lstStyle/>
          <a:p>
            <a:r>
              <a:rPr lang="en-CA" b="1" i="0" dirty="0">
                <a:solidFill>
                  <a:srgbClr val="374151"/>
                </a:solidFill>
                <a:effectLst/>
                <a:latin typeface="Calibri" panose="020F0502020204030204" pitchFamily="34" charset="0"/>
                <a:cs typeface="Calibri" panose="020F0502020204030204" pitchFamily="34" charset="0"/>
              </a:rPr>
              <a:t>What it Covers:</a:t>
            </a:r>
          </a:p>
          <a:p>
            <a:r>
              <a:rPr lang="en-CA" b="0" i="0" dirty="0">
                <a:solidFill>
                  <a:srgbClr val="374151"/>
                </a:solidFill>
                <a:effectLst/>
                <a:latin typeface="Calibri" panose="020F0502020204030204" pitchFamily="34" charset="0"/>
                <a:cs typeface="Calibri" panose="020F0502020204030204" pitchFamily="34" charset="0"/>
              </a:rPr>
              <a:t>Specific outcomes the change aims to achieve</a:t>
            </a:r>
          </a:p>
          <a:p>
            <a:endParaRPr lang="en-CA" b="0" i="0" dirty="0">
              <a:solidFill>
                <a:srgbClr val="374151"/>
              </a:solidFill>
              <a:effectLst/>
              <a:latin typeface="Calibri" panose="020F0502020204030204" pitchFamily="34" charset="0"/>
              <a:cs typeface="Calibri" panose="020F0502020204030204" pitchFamily="34" charset="0"/>
            </a:endParaRPr>
          </a:p>
          <a:p>
            <a:r>
              <a:rPr lang="en-CA" b="1" i="0" dirty="0">
                <a:solidFill>
                  <a:srgbClr val="374151"/>
                </a:solidFill>
                <a:effectLst/>
                <a:latin typeface="Calibri" panose="020F0502020204030204" pitchFamily="34" charset="0"/>
                <a:cs typeface="Calibri" panose="020F0502020204030204" pitchFamily="34" charset="0"/>
              </a:rPr>
              <a:t>Pain Points:</a:t>
            </a:r>
            <a:endParaRPr lang="en-CA" b="0" i="0" dirty="0">
              <a:solidFill>
                <a:srgbClr val="374151"/>
              </a:solidFill>
              <a:effectLst/>
              <a:latin typeface="Calibri" panose="020F0502020204030204" pitchFamily="34" charset="0"/>
              <a:cs typeface="Calibri" panose="020F0502020204030204" pitchFamily="34" charset="0"/>
            </a:endParaRPr>
          </a:p>
          <a:p>
            <a:r>
              <a:rPr lang="en-CA" b="0" i="0" dirty="0">
                <a:solidFill>
                  <a:srgbClr val="374151"/>
                </a:solidFill>
                <a:effectLst/>
                <a:latin typeface="Calibri" panose="020F0502020204030204" pitchFamily="34" charset="0"/>
                <a:cs typeface="Calibri" panose="020F0502020204030204" pitchFamily="34" charset="0"/>
              </a:rPr>
              <a:t>Vague objectives can lead to poor execution and measurement.</a:t>
            </a:r>
          </a:p>
          <a:p>
            <a:endParaRPr lang="en-CA" b="0" i="0" dirty="0">
              <a:solidFill>
                <a:srgbClr val="374151"/>
              </a:solidFill>
              <a:effectLst/>
              <a:latin typeface="Calibri" panose="020F0502020204030204" pitchFamily="34" charset="0"/>
              <a:cs typeface="Calibri" panose="020F0502020204030204" pitchFamily="34" charset="0"/>
            </a:endParaRPr>
          </a:p>
          <a:p>
            <a:r>
              <a:rPr lang="en-CA" b="1" i="0" dirty="0">
                <a:solidFill>
                  <a:srgbClr val="374151"/>
                </a:solidFill>
                <a:effectLst/>
                <a:latin typeface="Calibri" panose="020F0502020204030204" pitchFamily="34" charset="0"/>
                <a:cs typeface="Calibri" panose="020F0502020204030204" pitchFamily="34" charset="0"/>
              </a:rPr>
              <a:t>Importance:</a:t>
            </a:r>
          </a:p>
          <a:p>
            <a:r>
              <a:rPr lang="en-CA" b="0" i="0" dirty="0">
                <a:solidFill>
                  <a:srgbClr val="374151"/>
                </a:solidFill>
                <a:effectLst/>
                <a:latin typeface="Calibri" panose="020F0502020204030204" pitchFamily="34" charset="0"/>
                <a:cs typeface="Calibri" panose="020F0502020204030204" pitchFamily="34" charset="0"/>
              </a:rPr>
              <a:t>Clear objectives set the direction and parameters for the change.</a:t>
            </a:r>
            <a:endParaRPr lang="en-CA"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A3F13885-3EA2-6637-03CF-E79F9D32F893}"/>
              </a:ext>
            </a:extLst>
          </p:cNvPr>
          <p:cNvSpPr txBox="1"/>
          <p:nvPr/>
        </p:nvSpPr>
        <p:spPr>
          <a:xfrm>
            <a:off x="703650" y="1569630"/>
            <a:ext cx="1456296" cy="369332"/>
          </a:xfrm>
          <a:prstGeom prst="rect">
            <a:avLst/>
          </a:prstGeom>
          <a:noFill/>
        </p:spPr>
        <p:txBody>
          <a:bodyPr wrap="none" rtlCol="0">
            <a:spAutoFit/>
          </a:bodyPr>
          <a:lstStyle/>
          <a:p>
            <a:pPr algn="l"/>
            <a:r>
              <a:rPr lang="en-CA" b="1" dirty="0">
                <a:solidFill>
                  <a:schemeClr val="accent1"/>
                </a:solidFill>
              </a:rPr>
              <a:t>Sample Data:</a:t>
            </a:r>
          </a:p>
        </p:txBody>
      </p:sp>
    </p:spTree>
    <p:extLst>
      <p:ext uri="{BB962C8B-B14F-4D97-AF65-F5344CB8AC3E}">
        <p14:creationId xmlns:p14="http://schemas.microsoft.com/office/powerpoint/2010/main" val="1435968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19E12D8A-1155-E0E0-D917-47EE42C6ABDC}"/>
              </a:ext>
            </a:extLst>
          </p:cNvPr>
          <p:cNvSpPr txBox="1"/>
          <p:nvPr/>
        </p:nvSpPr>
        <p:spPr>
          <a:xfrm>
            <a:off x="149418" y="290402"/>
            <a:ext cx="4349268" cy="584775"/>
          </a:xfrm>
          <a:prstGeom prst="rect">
            <a:avLst/>
          </a:prstGeom>
          <a:noFill/>
        </p:spPr>
        <p:txBody>
          <a:bodyPr wrap="none" rtlCol="0">
            <a:spAutoFit/>
          </a:bodyPr>
          <a:lstStyle/>
          <a:p>
            <a:r>
              <a:rPr lang="en-US" sz="3200" b="1" dirty="0">
                <a:solidFill>
                  <a:srgbClr val="134E95"/>
                </a:solidFill>
                <a:latin typeface="Arial"/>
                <a:cs typeface="Arial"/>
                <a:sym typeface="Arial"/>
              </a:rPr>
              <a:t>Stakeholder Analysis</a:t>
            </a:r>
          </a:p>
        </p:txBody>
      </p:sp>
      <p:sp>
        <p:nvSpPr>
          <p:cNvPr id="9" name="Google Shape;74;p16">
            <a:extLst>
              <a:ext uri="{FF2B5EF4-FFF2-40B4-BE49-F238E27FC236}">
                <a16:creationId xmlns:a16="http://schemas.microsoft.com/office/drawing/2014/main" id="{701872CA-9BCF-362D-5C05-4127ECE33C90}"/>
              </a:ext>
            </a:extLst>
          </p:cNvPr>
          <p:cNvSpPr/>
          <p:nvPr/>
        </p:nvSpPr>
        <p:spPr>
          <a:xfrm>
            <a:off x="0" y="0"/>
            <a:ext cx="12192000" cy="233680"/>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TextBox 15">
            <a:extLst>
              <a:ext uri="{FF2B5EF4-FFF2-40B4-BE49-F238E27FC236}">
                <a16:creationId xmlns:a16="http://schemas.microsoft.com/office/drawing/2014/main" id="{E5BC468A-30F2-BA58-1BAC-32C6D892CDCB}"/>
              </a:ext>
            </a:extLst>
          </p:cNvPr>
          <p:cNvSpPr txBox="1"/>
          <p:nvPr/>
        </p:nvSpPr>
        <p:spPr>
          <a:xfrm>
            <a:off x="5476749" y="1569630"/>
            <a:ext cx="6197853" cy="2862322"/>
          </a:xfrm>
          <a:prstGeom prst="rect">
            <a:avLst/>
          </a:prstGeom>
          <a:noFill/>
        </p:spPr>
        <p:txBody>
          <a:bodyPr wrap="square" rtlCol="0">
            <a:spAutoFit/>
          </a:bodyPr>
          <a:lstStyle/>
          <a:p>
            <a:r>
              <a:rPr lang="en-CA" b="1" i="0" dirty="0">
                <a:solidFill>
                  <a:srgbClr val="374151"/>
                </a:solidFill>
                <a:effectLst/>
                <a:latin typeface="Calibri" panose="020F0502020204030204" pitchFamily="34" charset="0"/>
                <a:cs typeface="Calibri" panose="020F0502020204030204" pitchFamily="34" charset="0"/>
              </a:rPr>
              <a:t>What it Covers:</a:t>
            </a:r>
            <a:endParaRPr lang="en-CA" b="0" i="0" dirty="0">
              <a:solidFill>
                <a:srgbClr val="374151"/>
              </a:solidFill>
              <a:effectLst/>
              <a:latin typeface="Calibri" panose="020F0502020204030204" pitchFamily="34" charset="0"/>
              <a:cs typeface="Calibri" panose="020F0502020204030204" pitchFamily="34" charset="0"/>
            </a:endParaRPr>
          </a:p>
          <a:p>
            <a:r>
              <a:rPr lang="en-CA" b="0" i="0" dirty="0">
                <a:solidFill>
                  <a:srgbClr val="374151"/>
                </a:solidFill>
                <a:effectLst/>
                <a:latin typeface="Calibri" panose="020F0502020204030204" pitchFamily="34" charset="0"/>
                <a:cs typeface="Calibri" panose="020F0502020204030204" pitchFamily="34" charset="0"/>
              </a:rPr>
              <a:t>Who will be affected by the change</a:t>
            </a:r>
          </a:p>
          <a:p>
            <a:r>
              <a:rPr lang="en-CA" b="0" i="0" dirty="0">
                <a:solidFill>
                  <a:srgbClr val="374151"/>
                </a:solidFill>
                <a:effectLst/>
                <a:latin typeface="Calibri" panose="020F0502020204030204" pitchFamily="34" charset="0"/>
                <a:cs typeface="Calibri" panose="020F0502020204030204" pitchFamily="34" charset="0"/>
              </a:rPr>
              <a:t>Their roles and impact</a:t>
            </a:r>
          </a:p>
          <a:p>
            <a:endParaRPr lang="en-CA" b="0" i="0" dirty="0">
              <a:solidFill>
                <a:srgbClr val="374151"/>
              </a:solidFill>
              <a:effectLst/>
              <a:latin typeface="Calibri" panose="020F0502020204030204" pitchFamily="34" charset="0"/>
              <a:cs typeface="Calibri" panose="020F0502020204030204" pitchFamily="34" charset="0"/>
            </a:endParaRPr>
          </a:p>
          <a:p>
            <a:r>
              <a:rPr lang="en-CA" b="1" i="0" dirty="0">
                <a:solidFill>
                  <a:srgbClr val="374151"/>
                </a:solidFill>
                <a:effectLst/>
                <a:latin typeface="Calibri" panose="020F0502020204030204" pitchFamily="34" charset="0"/>
                <a:cs typeface="Calibri" panose="020F0502020204030204" pitchFamily="34" charset="0"/>
              </a:rPr>
              <a:t>Pain Points:</a:t>
            </a:r>
            <a:endParaRPr lang="en-CA" b="0" i="0" dirty="0">
              <a:solidFill>
                <a:srgbClr val="374151"/>
              </a:solidFill>
              <a:effectLst/>
              <a:latin typeface="Calibri" panose="020F0502020204030204" pitchFamily="34" charset="0"/>
              <a:cs typeface="Calibri" panose="020F0502020204030204" pitchFamily="34" charset="0"/>
            </a:endParaRPr>
          </a:p>
          <a:p>
            <a:r>
              <a:rPr lang="en-CA" b="0" i="0" dirty="0">
                <a:solidFill>
                  <a:srgbClr val="374151"/>
                </a:solidFill>
                <a:effectLst/>
                <a:latin typeface="Calibri" panose="020F0502020204030204" pitchFamily="34" charset="0"/>
                <a:cs typeface="Calibri" panose="020F0502020204030204" pitchFamily="34" charset="0"/>
              </a:rPr>
              <a:t>Not identifying key stakeholders could risk overlooking important considerations.</a:t>
            </a:r>
          </a:p>
          <a:p>
            <a:endParaRPr lang="en-CA" b="0" i="0" dirty="0">
              <a:solidFill>
                <a:srgbClr val="374151"/>
              </a:solidFill>
              <a:effectLst/>
              <a:latin typeface="Calibri" panose="020F0502020204030204" pitchFamily="34" charset="0"/>
              <a:cs typeface="Calibri" panose="020F0502020204030204" pitchFamily="34" charset="0"/>
            </a:endParaRPr>
          </a:p>
          <a:p>
            <a:r>
              <a:rPr lang="en-CA" b="1" i="0" dirty="0">
                <a:solidFill>
                  <a:srgbClr val="374151"/>
                </a:solidFill>
                <a:effectLst/>
                <a:latin typeface="Calibri" panose="020F0502020204030204" pitchFamily="34" charset="0"/>
                <a:cs typeface="Calibri" panose="020F0502020204030204" pitchFamily="34" charset="0"/>
              </a:rPr>
              <a:t>Importance:</a:t>
            </a:r>
            <a:endParaRPr lang="en-CA" b="0" i="0" dirty="0">
              <a:solidFill>
                <a:srgbClr val="374151"/>
              </a:solidFill>
              <a:effectLst/>
              <a:latin typeface="Calibri" panose="020F0502020204030204" pitchFamily="34" charset="0"/>
              <a:cs typeface="Calibri" panose="020F0502020204030204" pitchFamily="34" charset="0"/>
            </a:endParaRPr>
          </a:p>
          <a:p>
            <a:r>
              <a:rPr lang="en-CA" b="0" i="0" dirty="0">
                <a:solidFill>
                  <a:srgbClr val="374151"/>
                </a:solidFill>
                <a:effectLst/>
                <a:latin typeface="Calibri" panose="020F0502020204030204" pitchFamily="34" charset="0"/>
                <a:cs typeface="Calibri" panose="020F0502020204030204" pitchFamily="34" charset="0"/>
              </a:rPr>
              <a:t>Informs how to approach communication and involvement.</a:t>
            </a:r>
            <a:endParaRPr lang="en-US"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EBAD4B33-259A-FF5F-3651-0EFA566FB576}"/>
              </a:ext>
            </a:extLst>
          </p:cNvPr>
          <p:cNvSpPr txBox="1"/>
          <p:nvPr/>
        </p:nvSpPr>
        <p:spPr>
          <a:xfrm>
            <a:off x="703650" y="1569630"/>
            <a:ext cx="1456296" cy="369332"/>
          </a:xfrm>
          <a:prstGeom prst="rect">
            <a:avLst/>
          </a:prstGeom>
          <a:noFill/>
        </p:spPr>
        <p:txBody>
          <a:bodyPr wrap="none" rtlCol="0">
            <a:spAutoFit/>
          </a:bodyPr>
          <a:lstStyle/>
          <a:p>
            <a:pPr algn="l"/>
            <a:r>
              <a:rPr lang="en-CA" b="1" dirty="0">
                <a:solidFill>
                  <a:schemeClr val="accent1"/>
                </a:solidFill>
              </a:rPr>
              <a:t>Sample Data:</a:t>
            </a:r>
          </a:p>
        </p:txBody>
      </p:sp>
      <p:sp>
        <p:nvSpPr>
          <p:cNvPr id="5" name="TextBox 4">
            <a:extLst>
              <a:ext uri="{FF2B5EF4-FFF2-40B4-BE49-F238E27FC236}">
                <a16:creationId xmlns:a16="http://schemas.microsoft.com/office/drawing/2014/main" id="{1A86F926-7068-00C7-DC59-F2B5782122E7}"/>
              </a:ext>
            </a:extLst>
          </p:cNvPr>
          <p:cNvSpPr txBox="1"/>
          <p:nvPr/>
        </p:nvSpPr>
        <p:spPr>
          <a:xfrm>
            <a:off x="703650" y="2153998"/>
            <a:ext cx="4160520" cy="1200329"/>
          </a:xfrm>
          <a:prstGeom prst="rect">
            <a:avLst/>
          </a:prstGeom>
          <a:noFill/>
        </p:spPr>
        <p:txBody>
          <a:bodyPr wrap="square" rtlCol="0">
            <a:spAutoFit/>
          </a:bodyPr>
          <a:lstStyle/>
          <a:p>
            <a:pPr marL="285750" indent="-285750">
              <a:buFont typeface="Arial" panose="020B0604020202020204" pitchFamily="34" charset="0"/>
              <a:buChar char="•"/>
            </a:pPr>
            <a:r>
              <a:rPr lang="en-CA" b="0" i="0" dirty="0">
                <a:solidFill>
                  <a:srgbClr val="374151"/>
                </a:solidFill>
                <a:effectLst/>
                <a:latin typeface="Calibri" panose="020F0502020204030204" pitchFamily="34" charset="0"/>
                <a:cs typeface="Calibri" panose="020F0502020204030204" pitchFamily="34" charset="0"/>
              </a:rPr>
              <a:t>Finance Team</a:t>
            </a:r>
          </a:p>
          <a:p>
            <a:pPr marL="285750" indent="-285750">
              <a:buFont typeface="Arial" panose="020B0604020202020204" pitchFamily="34" charset="0"/>
              <a:buChar char="•"/>
            </a:pPr>
            <a:r>
              <a:rPr lang="en-CA" b="0" i="0" dirty="0">
                <a:solidFill>
                  <a:srgbClr val="374151"/>
                </a:solidFill>
                <a:effectLst/>
                <a:latin typeface="Calibri" panose="020F0502020204030204" pitchFamily="34" charset="0"/>
                <a:cs typeface="Calibri" panose="020F0502020204030204" pitchFamily="34" charset="0"/>
              </a:rPr>
              <a:t>IT Department</a:t>
            </a:r>
          </a:p>
          <a:p>
            <a:pPr marL="285750" indent="-285750">
              <a:buFont typeface="Arial" panose="020B0604020202020204" pitchFamily="34" charset="0"/>
              <a:buChar char="•"/>
            </a:pPr>
            <a:r>
              <a:rPr lang="en-CA" b="0" i="0" dirty="0">
                <a:solidFill>
                  <a:srgbClr val="374151"/>
                </a:solidFill>
                <a:effectLst/>
                <a:latin typeface="Calibri" panose="020F0502020204030204" pitchFamily="34" charset="0"/>
                <a:cs typeface="Calibri" panose="020F0502020204030204" pitchFamily="34" charset="0"/>
              </a:rPr>
              <a:t>Executives</a:t>
            </a:r>
          </a:p>
          <a:p>
            <a:pPr marL="285750" indent="-285750">
              <a:buFont typeface="Arial" panose="020B0604020202020204" pitchFamily="34" charset="0"/>
              <a:buChar char="•"/>
            </a:pPr>
            <a:r>
              <a:rPr lang="en-CA" b="0" i="0" dirty="0">
                <a:solidFill>
                  <a:srgbClr val="374151"/>
                </a:solidFill>
                <a:effectLst/>
                <a:latin typeface="Calibri" panose="020F0502020204030204" pitchFamily="34" charset="0"/>
                <a:cs typeface="Calibri" panose="020F0502020204030204" pitchFamily="34" charset="0"/>
              </a:rPr>
              <a:t>External Auditors</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48661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19E12D8A-1155-E0E0-D917-47EE42C6ABDC}"/>
              </a:ext>
            </a:extLst>
          </p:cNvPr>
          <p:cNvSpPr txBox="1"/>
          <p:nvPr/>
        </p:nvSpPr>
        <p:spPr>
          <a:xfrm>
            <a:off x="149418" y="290402"/>
            <a:ext cx="4418197" cy="584775"/>
          </a:xfrm>
          <a:prstGeom prst="rect">
            <a:avLst/>
          </a:prstGeom>
          <a:noFill/>
        </p:spPr>
        <p:txBody>
          <a:bodyPr wrap="none" rtlCol="0">
            <a:spAutoFit/>
          </a:bodyPr>
          <a:lstStyle/>
          <a:p>
            <a:r>
              <a:rPr lang="en-US" sz="3200" b="1" dirty="0">
                <a:solidFill>
                  <a:srgbClr val="134E95"/>
                </a:solidFill>
                <a:latin typeface="Arial"/>
                <a:cs typeface="Arial"/>
                <a:sym typeface="Arial"/>
              </a:rPr>
              <a:t>Risks and Challenges</a:t>
            </a:r>
          </a:p>
        </p:txBody>
      </p:sp>
      <p:sp>
        <p:nvSpPr>
          <p:cNvPr id="9" name="Google Shape;74;p16">
            <a:extLst>
              <a:ext uri="{FF2B5EF4-FFF2-40B4-BE49-F238E27FC236}">
                <a16:creationId xmlns:a16="http://schemas.microsoft.com/office/drawing/2014/main" id="{701872CA-9BCF-362D-5C05-4127ECE33C90}"/>
              </a:ext>
            </a:extLst>
          </p:cNvPr>
          <p:cNvSpPr/>
          <p:nvPr/>
        </p:nvSpPr>
        <p:spPr>
          <a:xfrm>
            <a:off x="0" y="0"/>
            <a:ext cx="12192000" cy="233680"/>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TextBox 15">
            <a:extLst>
              <a:ext uri="{FF2B5EF4-FFF2-40B4-BE49-F238E27FC236}">
                <a16:creationId xmlns:a16="http://schemas.microsoft.com/office/drawing/2014/main" id="{E5BC468A-30F2-BA58-1BAC-32C6D892CDCB}"/>
              </a:ext>
            </a:extLst>
          </p:cNvPr>
          <p:cNvSpPr txBox="1"/>
          <p:nvPr/>
        </p:nvSpPr>
        <p:spPr>
          <a:xfrm>
            <a:off x="703650" y="2153998"/>
            <a:ext cx="4160520" cy="1477328"/>
          </a:xfrm>
          <a:prstGeom prst="rect">
            <a:avLst/>
          </a:prstGeom>
          <a:noFill/>
        </p:spPr>
        <p:txBody>
          <a:bodyPr wrap="square" rtlCol="0">
            <a:spAutoFit/>
          </a:bodyPr>
          <a:lstStyle/>
          <a:p>
            <a:pPr marL="285750" indent="-285750">
              <a:buFont typeface="Arial" panose="020B0604020202020204" pitchFamily="34" charset="0"/>
              <a:buChar char="•"/>
            </a:pPr>
            <a:r>
              <a:rPr lang="en-CA" b="0" i="0" dirty="0">
                <a:solidFill>
                  <a:srgbClr val="374151"/>
                </a:solidFill>
                <a:effectLst/>
                <a:latin typeface="Calibri" panose="020F0502020204030204" pitchFamily="34" charset="0"/>
                <a:cs typeface="Calibri" panose="020F0502020204030204" pitchFamily="34" charset="0"/>
              </a:rPr>
              <a:t>Data migration errors</a:t>
            </a:r>
          </a:p>
          <a:p>
            <a:pPr marL="285750" indent="-285750">
              <a:buFont typeface="Arial" panose="020B0604020202020204" pitchFamily="34" charset="0"/>
              <a:buChar char="•"/>
            </a:pPr>
            <a:r>
              <a:rPr lang="en-CA" b="0" i="0" dirty="0">
                <a:solidFill>
                  <a:srgbClr val="374151"/>
                </a:solidFill>
                <a:effectLst/>
                <a:latin typeface="Calibri" panose="020F0502020204030204" pitchFamily="34" charset="0"/>
                <a:cs typeface="Calibri" panose="020F0502020204030204" pitchFamily="34" charset="0"/>
              </a:rPr>
              <a:t>Resistance to change</a:t>
            </a:r>
          </a:p>
          <a:p>
            <a:pPr marL="285750" indent="-285750">
              <a:buFont typeface="Arial" panose="020B0604020202020204" pitchFamily="34" charset="0"/>
              <a:buChar char="•"/>
            </a:pPr>
            <a:r>
              <a:rPr lang="en-CA" b="0" i="0" dirty="0">
                <a:solidFill>
                  <a:srgbClr val="374151"/>
                </a:solidFill>
                <a:effectLst/>
                <a:latin typeface="Calibri" panose="020F0502020204030204" pitchFamily="34" charset="0"/>
                <a:cs typeface="Calibri" panose="020F0502020204030204" pitchFamily="34" charset="0"/>
              </a:rPr>
              <a:t>Cost overruns</a:t>
            </a:r>
          </a:p>
          <a:p>
            <a:pPr marL="285750" indent="-285750">
              <a:buFont typeface="Arial" panose="020B0604020202020204" pitchFamily="34" charset="0"/>
              <a:buChar char="•"/>
            </a:pPr>
            <a:r>
              <a:rPr lang="en-CA" b="0" i="0" dirty="0">
                <a:solidFill>
                  <a:srgbClr val="374151"/>
                </a:solidFill>
                <a:effectLst/>
                <a:latin typeface="Calibri" panose="020F0502020204030204" pitchFamily="34" charset="0"/>
                <a:cs typeface="Calibri" panose="020F0502020204030204" pitchFamily="34" charset="0"/>
              </a:rPr>
              <a:t>Mitigation: Pilot testing, Training Programs, Budget Buffer</a:t>
            </a:r>
            <a:endParaRPr lang="en-US"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78373235-17D8-AA43-9609-E53B2826B4CA}"/>
              </a:ext>
            </a:extLst>
          </p:cNvPr>
          <p:cNvSpPr txBox="1"/>
          <p:nvPr/>
        </p:nvSpPr>
        <p:spPr>
          <a:xfrm>
            <a:off x="6935449" y="1997839"/>
            <a:ext cx="4160520" cy="2862322"/>
          </a:xfrm>
          <a:prstGeom prst="rect">
            <a:avLst/>
          </a:prstGeom>
          <a:noFill/>
        </p:spPr>
        <p:txBody>
          <a:bodyPr wrap="square" rtlCol="0">
            <a:spAutoFit/>
          </a:bodyPr>
          <a:lstStyle/>
          <a:p>
            <a:r>
              <a:rPr lang="en-CA" b="1" dirty="0">
                <a:solidFill>
                  <a:srgbClr val="374151"/>
                </a:solidFill>
                <a:latin typeface="Calibri" panose="020F0502020204030204" pitchFamily="34" charset="0"/>
                <a:cs typeface="Calibri" panose="020F0502020204030204" pitchFamily="34" charset="0"/>
              </a:rPr>
              <a:t>What it Covers:</a:t>
            </a:r>
          </a:p>
          <a:p>
            <a:r>
              <a:rPr lang="en-CA" dirty="0">
                <a:solidFill>
                  <a:srgbClr val="374151"/>
                </a:solidFill>
                <a:latin typeface="Calibri" panose="020F0502020204030204" pitchFamily="34" charset="0"/>
                <a:cs typeface="Calibri" panose="020F0502020204030204" pitchFamily="34" charset="0"/>
              </a:rPr>
              <a:t>Anticipated problems</a:t>
            </a:r>
          </a:p>
          <a:p>
            <a:r>
              <a:rPr lang="en-CA" dirty="0">
                <a:solidFill>
                  <a:srgbClr val="374151"/>
                </a:solidFill>
                <a:latin typeface="Calibri" panose="020F0502020204030204" pitchFamily="34" charset="0"/>
                <a:cs typeface="Calibri" panose="020F0502020204030204" pitchFamily="34" charset="0"/>
              </a:rPr>
              <a:t>Mitigation plans</a:t>
            </a:r>
          </a:p>
          <a:p>
            <a:endParaRPr lang="en-CA" dirty="0">
              <a:solidFill>
                <a:srgbClr val="374151"/>
              </a:solidFill>
              <a:latin typeface="Calibri" panose="020F0502020204030204" pitchFamily="34" charset="0"/>
              <a:cs typeface="Calibri" panose="020F0502020204030204" pitchFamily="34" charset="0"/>
            </a:endParaRPr>
          </a:p>
          <a:p>
            <a:r>
              <a:rPr lang="en-CA" b="1" dirty="0">
                <a:solidFill>
                  <a:srgbClr val="374151"/>
                </a:solidFill>
                <a:latin typeface="Calibri" panose="020F0502020204030204" pitchFamily="34" charset="0"/>
                <a:cs typeface="Calibri" panose="020F0502020204030204" pitchFamily="34" charset="0"/>
              </a:rPr>
              <a:t>Pain Points:</a:t>
            </a:r>
          </a:p>
          <a:p>
            <a:r>
              <a:rPr lang="en-CA" dirty="0">
                <a:solidFill>
                  <a:srgbClr val="374151"/>
                </a:solidFill>
                <a:latin typeface="Calibri" panose="020F0502020204030204" pitchFamily="34" charset="0"/>
                <a:cs typeface="Calibri" panose="020F0502020204030204" pitchFamily="34" charset="0"/>
              </a:rPr>
              <a:t>Ignoring potential risks could jeopardize the initiative.</a:t>
            </a:r>
          </a:p>
          <a:p>
            <a:endParaRPr lang="en-CA" dirty="0">
              <a:solidFill>
                <a:srgbClr val="374151"/>
              </a:solidFill>
              <a:latin typeface="Calibri" panose="020F0502020204030204" pitchFamily="34" charset="0"/>
              <a:cs typeface="Calibri" panose="020F0502020204030204" pitchFamily="34" charset="0"/>
            </a:endParaRPr>
          </a:p>
          <a:p>
            <a:r>
              <a:rPr lang="en-CA" b="1" dirty="0">
                <a:solidFill>
                  <a:srgbClr val="374151"/>
                </a:solidFill>
                <a:latin typeface="Calibri" panose="020F0502020204030204" pitchFamily="34" charset="0"/>
                <a:cs typeface="Calibri" panose="020F0502020204030204" pitchFamily="34" charset="0"/>
              </a:rPr>
              <a:t>Importance:</a:t>
            </a:r>
          </a:p>
          <a:p>
            <a:r>
              <a:rPr lang="en-CA" dirty="0">
                <a:solidFill>
                  <a:srgbClr val="374151"/>
                </a:solidFill>
                <a:latin typeface="Calibri" panose="020F0502020204030204" pitchFamily="34" charset="0"/>
                <a:cs typeface="Calibri" panose="020F0502020204030204" pitchFamily="34" charset="0"/>
              </a:rPr>
              <a:t>Helps in preparing for contingencies.</a:t>
            </a:r>
            <a:endParaRPr lang="en-CA"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6302AFC-E968-4470-FC5E-1CA7DF151632}"/>
              </a:ext>
            </a:extLst>
          </p:cNvPr>
          <p:cNvSpPr txBox="1"/>
          <p:nvPr/>
        </p:nvSpPr>
        <p:spPr>
          <a:xfrm>
            <a:off x="703650" y="1569630"/>
            <a:ext cx="1456296" cy="369332"/>
          </a:xfrm>
          <a:prstGeom prst="rect">
            <a:avLst/>
          </a:prstGeom>
          <a:noFill/>
        </p:spPr>
        <p:txBody>
          <a:bodyPr wrap="none" rtlCol="0">
            <a:spAutoFit/>
          </a:bodyPr>
          <a:lstStyle/>
          <a:p>
            <a:pPr algn="l"/>
            <a:r>
              <a:rPr lang="en-CA" b="1" dirty="0">
                <a:solidFill>
                  <a:schemeClr val="accent1"/>
                </a:solidFill>
              </a:rPr>
              <a:t>Sample Data:</a:t>
            </a:r>
          </a:p>
        </p:txBody>
      </p:sp>
    </p:spTree>
    <p:extLst>
      <p:ext uri="{BB962C8B-B14F-4D97-AF65-F5344CB8AC3E}">
        <p14:creationId xmlns:p14="http://schemas.microsoft.com/office/powerpoint/2010/main" val="786737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19E12D8A-1155-E0E0-D917-47EE42C6ABDC}"/>
              </a:ext>
            </a:extLst>
          </p:cNvPr>
          <p:cNvSpPr txBox="1"/>
          <p:nvPr/>
        </p:nvSpPr>
        <p:spPr>
          <a:xfrm>
            <a:off x="149418" y="290402"/>
            <a:ext cx="7446269" cy="584775"/>
          </a:xfrm>
          <a:prstGeom prst="rect">
            <a:avLst/>
          </a:prstGeom>
          <a:noFill/>
        </p:spPr>
        <p:txBody>
          <a:bodyPr wrap="none" rtlCol="0">
            <a:spAutoFit/>
          </a:bodyPr>
          <a:lstStyle/>
          <a:p>
            <a:r>
              <a:rPr lang="en-CA" sz="3200" b="1" dirty="0">
                <a:solidFill>
                  <a:srgbClr val="134E95"/>
                </a:solidFill>
                <a:latin typeface="Arial"/>
                <a:cs typeface="Arial"/>
              </a:rPr>
              <a:t>Change Model/Framework to be used</a:t>
            </a:r>
            <a:endParaRPr lang="en-US" sz="3200" b="1" dirty="0">
              <a:solidFill>
                <a:srgbClr val="134E95"/>
              </a:solidFill>
              <a:latin typeface="Arial"/>
              <a:cs typeface="Arial"/>
              <a:sym typeface="Arial"/>
            </a:endParaRPr>
          </a:p>
        </p:txBody>
      </p:sp>
      <p:sp>
        <p:nvSpPr>
          <p:cNvPr id="9" name="Google Shape;74;p16">
            <a:extLst>
              <a:ext uri="{FF2B5EF4-FFF2-40B4-BE49-F238E27FC236}">
                <a16:creationId xmlns:a16="http://schemas.microsoft.com/office/drawing/2014/main" id="{701872CA-9BCF-362D-5C05-4127ECE33C90}"/>
              </a:ext>
            </a:extLst>
          </p:cNvPr>
          <p:cNvSpPr/>
          <p:nvPr/>
        </p:nvSpPr>
        <p:spPr>
          <a:xfrm>
            <a:off x="0" y="0"/>
            <a:ext cx="12192000" cy="233680"/>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TextBox 15">
            <a:extLst>
              <a:ext uri="{FF2B5EF4-FFF2-40B4-BE49-F238E27FC236}">
                <a16:creationId xmlns:a16="http://schemas.microsoft.com/office/drawing/2014/main" id="{E5BC468A-30F2-BA58-1BAC-32C6D892CDCB}"/>
              </a:ext>
            </a:extLst>
          </p:cNvPr>
          <p:cNvSpPr txBox="1"/>
          <p:nvPr/>
        </p:nvSpPr>
        <p:spPr>
          <a:xfrm>
            <a:off x="703650" y="2076122"/>
            <a:ext cx="4211250" cy="1477328"/>
          </a:xfrm>
          <a:prstGeom prst="rect">
            <a:avLst/>
          </a:prstGeom>
          <a:noFill/>
        </p:spPr>
        <p:txBody>
          <a:bodyPr wrap="square" rtlCol="0">
            <a:spAutoFit/>
          </a:bodyPr>
          <a:lstStyle/>
          <a:p>
            <a:pPr marL="285750" indent="-285750">
              <a:buFont typeface="Arial" panose="020B0604020202020204" pitchFamily="34" charset="0"/>
              <a:buChar char="•"/>
            </a:pPr>
            <a:r>
              <a:rPr lang="en-CA" b="0" i="0" dirty="0">
                <a:solidFill>
                  <a:srgbClr val="374151"/>
                </a:solidFill>
                <a:effectLst/>
                <a:latin typeface="Calibri" panose="020F0502020204030204" pitchFamily="34" charset="0"/>
                <a:cs typeface="Calibri" panose="020F0502020204030204" pitchFamily="34" charset="0"/>
              </a:rPr>
              <a:t>Using Kotter's 8-Step Change Model</a:t>
            </a:r>
          </a:p>
          <a:p>
            <a:pPr marL="285750" indent="-285750">
              <a:buFont typeface="Arial" panose="020B0604020202020204" pitchFamily="34" charset="0"/>
              <a:buChar char="•"/>
            </a:pPr>
            <a:r>
              <a:rPr lang="en-CA" b="0" i="0" dirty="0">
                <a:solidFill>
                  <a:srgbClr val="374151"/>
                </a:solidFill>
                <a:effectLst/>
                <a:latin typeface="Calibri" panose="020F0502020204030204" pitchFamily="34" charset="0"/>
                <a:cs typeface="Calibri" panose="020F0502020204030204" pitchFamily="34" charset="0"/>
              </a:rPr>
              <a:t>Steps: Create Urgency, Form Coalition, Vision, Communicate, Remove Obstacles, Short-term wins, Build, Ancho</a:t>
            </a:r>
            <a:endParaRPr lang="en-US"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78373235-17D8-AA43-9609-E53B2826B4CA}"/>
              </a:ext>
            </a:extLst>
          </p:cNvPr>
          <p:cNvSpPr txBox="1"/>
          <p:nvPr/>
        </p:nvSpPr>
        <p:spPr>
          <a:xfrm>
            <a:off x="6096000" y="1569630"/>
            <a:ext cx="4401798" cy="3139321"/>
          </a:xfrm>
          <a:prstGeom prst="rect">
            <a:avLst/>
          </a:prstGeom>
          <a:noFill/>
        </p:spPr>
        <p:txBody>
          <a:bodyPr wrap="square" rtlCol="0">
            <a:spAutoFit/>
          </a:bodyPr>
          <a:lstStyle/>
          <a:p>
            <a:r>
              <a:rPr lang="en-CA" b="1" dirty="0">
                <a:solidFill>
                  <a:srgbClr val="374151"/>
                </a:solidFill>
                <a:latin typeface="Calibri" panose="020F0502020204030204" pitchFamily="34" charset="0"/>
                <a:cs typeface="Calibri" panose="020F0502020204030204" pitchFamily="34" charset="0"/>
              </a:rPr>
              <a:t>What it Covers:</a:t>
            </a:r>
          </a:p>
          <a:p>
            <a:r>
              <a:rPr lang="en-CA" dirty="0">
                <a:solidFill>
                  <a:srgbClr val="374151"/>
                </a:solidFill>
                <a:latin typeface="Calibri" panose="020F0502020204030204" pitchFamily="34" charset="0"/>
                <a:cs typeface="Calibri" panose="020F0502020204030204" pitchFamily="34" charset="0"/>
              </a:rPr>
              <a:t>The methodology or framework guiding the change process</a:t>
            </a:r>
          </a:p>
          <a:p>
            <a:endParaRPr lang="en-CA" dirty="0">
              <a:solidFill>
                <a:srgbClr val="374151"/>
              </a:solidFill>
              <a:latin typeface="Calibri" panose="020F0502020204030204" pitchFamily="34" charset="0"/>
              <a:cs typeface="Calibri" panose="020F0502020204030204" pitchFamily="34" charset="0"/>
            </a:endParaRPr>
          </a:p>
          <a:p>
            <a:r>
              <a:rPr lang="en-CA" b="1" dirty="0">
                <a:solidFill>
                  <a:srgbClr val="374151"/>
                </a:solidFill>
                <a:latin typeface="Calibri" panose="020F0502020204030204" pitchFamily="34" charset="0"/>
                <a:cs typeface="Calibri" panose="020F0502020204030204" pitchFamily="34" charset="0"/>
              </a:rPr>
              <a:t>Pain Points:</a:t>
            </a:r>
          </a:p>
          <a:p>
            <a:r>
              <a:rPr lang="en-CA" dirty="0">
                <a:solidFill>
                  <a:srgbClr val="374151"/>
                </a:solidFill>
                <a:latin typeface="Calibri" panose="020F0502020204030204" pitchFamily="34" charset="0"/>
                <a:cs typeface="Calibri" panose="020F0502020204030204" pitchFamily="34" charset="0"/>
              </a:rPr>
              <a:t>Choosing the wrong framework could lead to inefficient change processes.</a:t>
            </a:r>
          </a:p>
          <a:p>
            <a:endParaRPr lang="en-CA" dirty="0">
              <a:solidFill>
                <a:srgbClr val="374151"/>
              </a:solidFill>
              <a:latin typeface="Calibri" panose="020F0502020204030204" pitchFamily="34" charset="0"/>
              <a:cs typeface="Calibri" panose="020F0502020204030204" pitchFamily="34" charset="0"/>
            </a:endParaRPr>
          </a:p>
          <a:p>
            <a:r>
              <a:rPr lang="en-CA" b="1" dirty="0">
                <a:solidFill>
                  <a:srgbClr val="374151"/>
                </a:solidFill>
                <a:latin typeface="Calibri" panose="020F0502020204030204" pitchFamily="34" charset="0"/>
                <a:cs typeface="Calibri" panose="020F0502020204030204" pitchFamily="34" charset="0"/>
              </a:rPr>
              <a:t>Importance:</a:t>
            </a:r>
          </a:p>
          <a:p>
            <a:r>
              <a:rPr lang="en-CA" dirty="0">
                <a:solidFill>
                  <a:srgbClr val="374151"/>
                </a:solidFill>
                <a:latin typeface="Calibri" panose="020F0502020204030204" pitchFamily="34" charset="0"/>
                <a:cs typeface="Calibri" panose="020F0502020204030204" pitchFamily="34" charset="0"/>
              </a:rPr>
              <a:t>It dictates how change will be managed and implemented.</a:t>
            </a:r>
            <a:endParaRPr lang="en-CA" dirty="0">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id="{147433CA-8733-8522-D6EB-4A7CD9655C93}"/>
              </a:ext>
            </a:extLst>
          </p:cNvPr>
          <p:cNvSpPr txBox="1"/>
          <p:nvPr/>
        </p:nvSpPr>
        <p:spPr>
          <a:xfrm>
            <a:off x="703650" y="1569630"/>
            <a:ext cx="1456296" cy="369332"/>
          </a:xfrm>
          <a:prstGeom prst="rect">
            <a:avLst/>
          </a:prstGeom>
          <a:noFill/>
        </p:spPr>
        <p:txBody>
          <a:bodyPr wrap="none" rtlCol="0">
            <a:spAutoFit/>
          </a:bodyPr>
          <a:lstStyle/>
          <a:p>
            <a:pPr algn="l"/>
            <a:r>
              <a:rPr lang="en-CA" b="1" dirty="0">
                <a:solidFill>
                  <a:schemeClr val="accent1"/>
                </a:solidFill>
              </a:rPr>
              <a:t>Sample Data:</a:t>
            </a:r>
          </a:p>
        </p:txBody>
      </p:sp>
    </p:spTree>
    <p:extLst>
      <p:ext uri="{BB962C8B-B14F-4D97-AF65-F5344CB8AC3E}">
        <p14:creationId xmlns:p14="http://schemas.microsoft.com/office/powerpoint/2010/main" val="2649601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19E12D8A-1155-E0E0-D917-47EE42C6ABDC}"/>
              </a:ext>
            </a:extLst>
          </p:cNvPr>
          <p:cNvSpPr txBox="1"/>
          <p:nvPr/>
        </p:nvSpPr>
        <p:spPr>
          <a:xfrm>
            <a:off x="149418" y="290402"/>
            <a:ext cx="4910896" cy="584775"/>
          </a:xfrm>
          <a:prstGeom prst="rect">
            <a:avLst/>
          </a:prstGeom>
          <a:noFill/>
        </p:spPr>
        <p:txBody>
          <a:bodyPr wrap="none" rtlCol="0">
            <a:spAutoFit/>
          </a:bodyPr>
          <a:lstStyle/>
          <a:p>
            <a:r>
              <a:rPr lang="en-CA" sz="3200" b="1" dirty="0">
                <a:solidFill>
                  <a:srgbClr val="134E95"/>
                </a:solidFill>
                <a:latin typeface="Arial"/>
                <a:cs typeface="Arial"/>
              </a:rPr>
              <a:t>Timeline and Milestones</a:t>
            </a:r>
          </a:p>
        </p:txBody>
      </p:sp>
      <p:sp>
        <p:nvSpPr>
          <p:cNvPr id="9" name="Google Shape;74;p16">
            <a:extLst>
              <a:ext uri="{FF2B5EF4-FFF2-40B4-BE49-F238E27FC236}">
                <a16:creationId xmlns:a16="http://schemas.microsoft.com/office/drawing/2014/main" id="{701872CA-9BCF-362D-5C05-4127ECE33C90}"/>
              </a:ext>
            </a:extLst>
          </p:cNvPr>
          <p:cNvSpPr/>
          <p:nvPr/>
        </p:nvSpPr>
        <p:spPr>
          <a:xfrm>
            <a:off x="0" y="0"/>
            <a:ext cx="12192000" cy="233680"/>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TextBox 15">
            <a:extLst>
              <a:ext uri="{FF2B5EF4-FFF2-40B4-BE49-F238E27FC236}">
                <a16:creationId xmlns:a16="http://schemas.microsoft.com/office/drawing/2014/main" id="{E5BC468A-30F2-BA58-1BAC-32C6D892CDCB}"/>
              </a:ext>
            </a:extLst>
          </p:cNvPr>
          <p:cNvSpPr txBox="1"/>
          <p:nvPr/>
        </p:nvSpPr>
        <p:spPr>
          <a:xfrm>
            <a:off x="703650" y="2142568"/>
            <a:ext cx="4160520" cy="1200329"/>
          </a:xfrm>
          <a:prstGeom prst="rect">
            <a:avLst/>
          </a:prstGeom>
          <a:noFill/>
        </p:spPr>
        <p:txBody>
          <a:bodyPr wrap="square" rtlCol="0">
            <a:spAutoFit/>
          </a:bodyPr>
          <a:lstStyle/>
          <a:p>
            <a:pPr marL="285750" indent="-285750">
              <a:buFont typeface="Arial" panose="020B0604020202020204" pitchFamily="34" charset="0"/>
              <a:buChar char="•"/>
            </a:pPr>
            <a:r>
              <a:rPr lang="en-CA" b="0" i="0" dirty="0">
                <a:solidFill>
                  <a:srgbClr val="374151"/>
                </a:solidFill>
                <a:effectLst/>
                <a:latin typeface="Calibri" panose="020F0502020204030204" pitchFamily="34" charset="0"/>
                <a:cs typeface="Calibri" panose="020F0502020204030204" pitchFamily="34" charset="0"/>
              </a:rPr>
              <a:t>RFP Completed: October 2023</a:t>
            </a:r>
          </a:p>
          <a:p>
            <a:pPr marL="285750" indent="-285750">
              <a:buFont typeface="Arial" panose="020B0604020202020204" pitchFamily="34" charset="0"/>
              <a:buChar char="•"/>
            </a:pPr>
            <a:r>
              <a:rPr lang="en-CA" b="0" i="0" dirty="0">
                <a:solidFill>
                  <a:srgbClr val="374151"/>
                </a:solidFill>
                <a:effectLst/>
                <a:latin typeface="Calibri" panose="020F0502020204030204" pitchFamily="34" charset="0"/>
                <a:cs typeface="Calibri" panose="020F0502020204030204" pitchFamily="34" charset="0"/>
              </a:rPr>
              <a:t>Vendor Selected: December 2023</a:t>
            </a:r>
          </a:p>
          <a:p>
            <a:pPr marL="285750" indent="-285750">
              <a:buFont typeface="Arial" panose="020B0604020202020204" pitchFamily="34" charset="0"/>
              <a:buChar char="•"/>
            </a:pPr>
            <a:r>
              <a:rPr lang="en-CA" b="0" i="0" dirty="0">
                <a:solidFill>
                  <a:srgbClr val="374151"/>
                </a:solidFill>
                <a:effectLst/>
                <a:latin typeface="Calibri" panose="020F0502020204030204" pitchFamily="34" charset="0"/>
                <a:cs typeface="Calibri" panose="020F0502020204030204" pitchFamily="34" charset="0"/>
              </a:rPr>
              <a:t>Pilot Testing: March 2024</a:t>
            </a:r>
          </a:p>
          <a:p>
            <a:pPr marL="285750" indent="-285750">
              <a:buFont typeface="Arial" panose="020B0604020202020204" pitchFamily="34" charset="0"/>
              <a:buChar char="•"/>
            </a:pPr>
            <a:r>
              <a:rPr lang="en-CA" b="0" i="0" dirty="0">
                <a:solidFill>
                  <a:srgbClr val="374151"/>
                </a:solidFill>
                <a:effectLst/>
                <a:latin typeface="Calibri" panose="020F0502020204030204" pitchFamily="34" charset="0"/>
                <a:cs typeface="Calibri" panose="020F0502020204030204" pitchFamily="34" charset="0"/>
              </a:rPr>
              <a:t>Full Implementation: June 2024</a:t>
            </a:r>
            <a:endParaRPr lang="en-US"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78373235-17D8-AA43-9609-E53B2826B4CA}"/>
              </a:ext>
            </a:extLst>
          </p:cNvPr>
          <p:cNvSpPr txBox="1"/>
          <p:nvPr/>
        </p:nvSpPr>
        <p:spPr>
          <a:xfrm>
            <a:off x="6506300" y="1708942"/>
            <a:ext cx="4160520" cy="2585323"/>
          </a:xfrm>
          <a:prstGeom prst="rect">
            <a:avLst/>
          </a:prstGeom>
          <a:noFill/>
        </p:spPr>
        <p:txBody>
          <a:bodyPr wrap="square" rtlCol="0">
            <a:spAutoFit/>
          </a:bodyPr>
          <a:lstStyle/>
          <a:p>
            <a:r>
              <a:rPr lang="en-CA" b="1" dirty="0">
                <a:solidFill>
                  <a:srgbClr val="374151"/>
                </a:solidFill>
                <a:latin typeface="Calibri" panose="020F0502020204030204" pitchFamily="34" charset="0"/>
                <a:cs typeface="Calibri" panose="020F0502020204030204" pitchFamily="34" charset="0"/>
              </a:rPr>
              <a:t>What it Covers:</a:t>
            </a:r>
          </a:p>
          <a:p>
            <a:r>
              <a:rPr lang="en-CA" dirty="0">
                <a:solidFill>
                  <a:srgbClr val="374151"/>
                </a:solidFill>
                <a:latin typeface="Calibri" panose="020F0502020204030204" pitchFamily="34" charset="0"/>
                <a:cs typeface="Calibri" panose="020F0502020204030204" pitchFamily="34" charset="0"/>
              </a:rPr>
              <a:t>Key dates and milestones</a:t>
            </a:r>
          </a:p>
          <a:p>
            <a:endParaRPr lang="en-CA" dirty="0">
              <a:solidFill>
                <a:srgbClr val="374151"/>
              </a:solidFill>
              <a:latin typeface="Calibri" panose="020F0502020204030204" pitchFamily="34" charset="0"/>
              <a:cs typeface="Calibri" panose="020F0502020204030204" pitchFamily="34" charset="0"/>
            </a:endParaRPr>
          </a:p>
          <a:p>
            <a:r>
              <a:rPr lang="en-CA" b="1" dirty="0">
                <a:solidFill>
                  <a:srgbClr val="374151"/>
                </a:solidFill>
                <a:latin typeface="Calibri" panose="020F0502020204030204" pitchFamily="34" charset="0"/>
                <a:cs typeface="Calibri" panose="020F0502020204030204" pitchFamily="34" charset="0"/>
              </a:rPr>
              <a:t>Pain Points:</a:t>
            </a:r>
          </a:p>
          <a:p>
            <a:r>
              <a:rPr lang="en-CA" dirty="0">
                <a:solidFill>
                  <a:srgbClr val="374151"/>
                </a:solidFill>
                <a:latin typeface="Calibri" panose="020F0502020204030204" pitchFamily="34" charset="0"/>
                <a:cs typeface="Calibri" panose="020F0502020204030204" pitchFamily="34" charset="0"/>
              </a:rPr>
              <a:t>Unrealistic timelines could set the project up for failure.</a:t>
            </a:r>
          </a:p>
          <a:p>
            <a:endParaRPr lang="en-CA" b="1" dirty="0">
              <a:solidFill>
                <a:srgbClr val="374151"/>
              </a:solidFill>
              <a:latin typeface="Calibri" panose="020F0502020204030204" pitchFamily="34" charset="0"/>
              <a:cs typeface="Calibri" panose="020F0502020204030204" pitchFamily="34" charset="0"/>
            </a:endParaRPr>
          </a:p>
          <a:p>
            <a:r>
              <a:rPr lang="en-CA" b="1" dirty="0">
                <a:solidFill>
                  <a:srgbClr val="374151"/>
                </a:solidFill>
                <a:latin typeface="Calibri" panose="020F0502020204030204" pitchFamily="34" charset="0"/>
                <a:cs typeface="Calibri" panose="020F0502020204030204" pitchFamily="34" charset="0"/>
              </a:rPr>
              <a:t>Importance:</a:t>
            </a:r>
          </a:p>
          <a:p>
            <a:r>
              <a:rPr lang="en-CA" dirty="0">
                <a:solidFill>
                  <a:srgbClr val="374151"/>
                </a:solidFill>
                <a:latin typeface="Calibri" panose="020F0502020204030204" pitchFamily="34" charset="0"/>
                <a:cs typeface="Calibri" panose="020F0502020204030204" pitchFamily="34" charset="0"/>
              </a:rPr>
              <a:t>Provides a roadmap for implementation.</a:t>
            </a:r>
            <a:endParaRPr lang="en-CA" dirty="0">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CC23D856-74B8-3341-05C3-2395F1AC6E49}"/>
              </a:ext>
            </a:extLst>
          </p:cNvPr>
          <p:cNvSpPr txBox="1"/>
          <p:nvPr/>
        </p:nvSpPr>
        <p:spPr>
          <a:xfrm>
            <a:off x="703650" y="1569630"/>
            <a:ext cx="1456296" cy="369332"/>
          </a:xfrm>
          <a:prstGeom prst="rect">
            <a:avLst/>
          </a:prstGeom>
          <a:noFill/>
        </p:spPr>
        <p:txBody>
          <a:bodyPr wrap="none" rtlCol="0">
            <a:spAutoFit/>
          </a:bodyPr>
          <a:lstStyle/>
          <a:p>
            <a:pPr algn="l"/>
            <a:r>
              <a:rPr lang="en-CA" b="1" dirty="0">
                <a:solidFill>
                  <a:schemeClr val="accent1"/>
                </a:solidFill>
              </a:rPr>
              <a:t>Sample Data:</a:t>
            </a:r>
          </a:p>
        </p:txBody>
      </p:sp>
    </p:spTree>
    <p:extLst>
      <p:ext uri="{BB962C8B-B14F-4D97-AF65-F5344CB8AC3E}">
        <p14:creationId xmlns:p14="http://schemas.microsoft.com/office/powerpoint/2010/main" val="341945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19E12D8A-1155-E0E0-D917-47EE42C6ABDC}"/>
              </a:ext>
            </a:extLst>
          </p:cNvPr>
          <p:cNvSpPr txBox="1"/>
          <p:nvPr/>
        </p:nvSpPr>
        <p:spPr>
          <a:xfrm>
            <a:off x="149418" y="290402"/>
            <a:ext cx="4261103" cy="584775"/>
          </a:xfrm>
          <a:prstGeom prst="rect">
            <a:avLst/>
          </a:prstGeom>
          <a:noFill/>
        </p:spPr>
        <p:txBody>
          <a:bodyPr wrap="none" rtlCol="0">
            <a:spAutoFit/>
          </a:bodyPr>
          <a:lstStyle/>
          <a:p>
            <a:r>
              <a:rPr lang="en-CA" sz="3200" b="1" dirty="0">
                <a:solidFill>
                  <a:srgbClr val="134E95"/>
                </a:solidFill>
                <a:latin typeface="Arial"/>
                <a:cs typeface="Arial"/>
              </a:rPr>
              <a:t>Communication Plan</a:t>
            </a:r>
            <a:endParaRPr lang="en-US" sz="3200" b="1" dirty="0">
              <a:solidFill>
                <a:srgbClr val="134E95"/>
              </a:solidFill>
              <a:latin typeface="Arial"/>
              <a:cs typeface="Arial"/>
              <a:sym typeface="Arial"/>
            </a:endParaRPr>
          </a:p>
        </p:txBody>
      </p:sp>
      <p:sp>
        <p:nvSpPr>
          <p:cNvPr id="9" name="Google Shape;74;p16">
            <a:extLst>
              <a:ext uri="{FF2B5EF4-FFF2-40B4-BE49-F238E27FC236}">
                <a16:creationId xmlns:a16="http://schemas.microsoft.com/office/drawing/2014/main" id="{701872CA-9BCF-362D-5C05-4127ECE33C90}"/>
              </a:ext>
            </a:extLst>
          </p:cNvPr>
          <p:cNvSpPr/>
          <p:nvPr/>
        </p:nvSpPr>
        <p:spPr>
          <a:xfrm>
            <a:off x="0" y="0"/>
            <a:ext cx="12192000" cy="233680"/>
          </a:xfrm>
          <a:prstGeom prst="rect">
            <a:avLst/>
          </a:prstGeom>
          <a:solidFill>
            <a:srgbClr val="134E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TextBox 15">
            <a:extLst>
              <a:ext uri="{FF2B5EF4-FFF2-40B4-BE49-F238E27FC236}">
                <a16:creationId xmlns:a16="http://schemas.microsoft.com/office/drawing/2014/main" id="{E5BC468A-30F2-BA58-1BAC-32C6D892CDCB}"/>
              </a:ext>
            </a:extLst>
          </p:cNvPr>
          <p:cNvSpPr txBox="1"/>
          <p:nvPr/>
        </p:nvSpPr>
        <p:spPr>
          <a:xfrm>
            <a:off x="703650" y="2124690"/>
            <a:ext cx="4160520" cy="923330"/>
          </a:xfrm>
          <a:prstGeom prst="rect">
            <a:avLst/>
          </a:prstGeom>
          <a:noFill/>
        </p:spPr>
        <p:txBody>
          <a:bodyPr wrap="square" rtlCol="0">
            <a:spAutoFit/>
          </a:bodyPr>
          <a:lstStyle/>
          <a:p>
            <a:pPr marL="285750" indent="-285750">
              <a:buFont typeface="Arial" panose="020B0604020202020204" pitchFamily="34" charset="0"/>
              <a:buChar char="•"/>
            </a:pPr>
            <a:r>
              <a:rPr lang="en-CA" b="0" i="0" dirty="0">
                <a:solidFill>
                  <a:srgbClr val="374151"/>
                </a:solidFill>
                <a:effectLst/>
                <a:latin typeface="Calibri" panose="020F0502020204030204" pitchFamily="34" charset="0"/>
                <a:cs typeface="Calibri" panose="020F0502020204030204" pitchFamily="34" charset="0"/>
              </a:rPr>
              <a:t>Weekly Updates via Email</a:t>
            </a:r>
          </a:p>
          <a:p>
            <a:pPr marL="285750" indent="-285750">
              <a:buFont typeface="Arial" panose="020B0604020202020204" pitchFamily="34" charset="0"/>
              <a:buChar char="•"/>
            </a:pPr>
            <a:r>
              <a:rPr lang="en-CA" b="0" i="0" dirty="0">
                <a:solidFill>
                  <a:srgbClr val="374151"/>
                </a:solidFill>
                <a:effectLst/>
                <a:latin typeface="Calibri" panose="020F0502020204030204" pitchFamily="34" charset="0"/>
                <a:cs typeface="Calibri" panose="020F0502020204030204" pitchFamily="34" charset="0"/>
              </a:rPr>
              <a:t>Monthly Town Halls</a:t>
            </a:r>
          </a:p>
          <a:p>
            <a:pPr marL="285750" indent="-285750">
              <a:buFont typeface="Arial" panose="020B0604020202020204" pitchFamily="34" charset="0"/>
              <a:buChar char="•"/>
            </a:pPr>
            <a:r>
              <a:rPr lang="en-CA" b="0" i="0" dirty="0">
                <a:solidFill>
                  <a:srgbClr val="374151"/>
                </a:solidFill>
                <a:effectLst/>
                <a:latin typeface="Calibri" panose="020F0502020204030204" pitchFamily="34" charset="0"/>
                <a:cs typeface="Calibri" panose="020F0502020204030204" pitchFamily="34" charset="0"/>
              </a:rPr>
              <a:t>Dedicated Intranet FAQ page</a:t>
            </a:r>
            <a:endParaRPr lang="en-US"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78373235-17D8-AA43-9609-E53B2826B4CA}"/>
              </a:ext>
            </a:extLst>
          </p:cNvPr>
          <p:cNvSpPr txBox="1"/>
          <p:nvPr/>
        </p:nvSpPr>
        <p:spPr>
          <a:xfrm>
            <a:off x="5776906" y="1581060"/>
            <a:ext cx="5174234" cy="2585323"/>
          </a:xfrm>
          <a:prstGeom prst="rect">
            <a:avLst/>
          </a:prstGeom>
          <a:noFill/>
        </p:spPr>
        <p:txBody>
          <a:bodyPr wrap="square" rtlCol="0">
            <a:spAutoFit/>
          </a:bodyPr>
          <a:lstStyle/>
          <a:p>
            <a:r>
              <a:rPr lang="en-CA" b="1" dirty="0">
                <a:solidFill>
                  <a:srgbClr val="374151"/>
                </a:solidFill>
                <a:latin typeface="Calibri" panose="020F0502020204030204" pitchFamily="34" charset="0"/>
                <a:cs typeface="Calibri" panose="020F0502020204030204" pitchFamily="34" charset="0"/>
              </a:rPr>
              <a:t>What it Covers:</a:t>
            </a:r>
          </a:p>
          <a:p>
            <a:r>
              <a:rPr lang="en-CA" dirty="0">
                <a:solidFill>
                  <a:srgbClr val="374151"/>
                </a:solidFill>
                <a:latin typeface="Calibri" panose="020F0502020204030204" pitchFamily="34" charset="0"/>
                <a:cs typeface="Calibri" panose="020F0502020204030204" pitchFamily="34" charset="0"/>
              </a:rPr>
              <a:t>How and when information will be shared</a:t>
            </a:r>
          </a:p>
          <a:p>
            <a:endParaRPr lang="en-CA" b="1" dirty="0">
              <a:solidFill>
                <a:srgbClr val="374151"/>
              </a:solidFill>
              <a:latin typeface="Calibri" panose="020F0502020204030204" pitchFamily="34" charset="0"/>
              <a:cs typeface="Calibri" panose="020F0502020204030204" pitchFamily="34" charset="0"/>
            </a:endParaRPr>
          </a:p>
          <a:p>
            <a:r>
              <a:rPr lang="en-CA" b="1" dirty="0">
                <a:solidFill>
                  <a:srgbClr val="374151"/>
                </a:solidFill>
                <a:latin typeface="Calibri" panose="020F0502020204030204" pitchFamily="34" charset="0"/>
                <a:cs typeface="Calibri" panose="020F0502020204030204" pitchFamily="34" charset="0"/>
              </a:rPr>
              <a:t>Pain Points:</a:t>
            </a:r>
          </a:p>
          <a:p>
            <a:r>
              <a:rPr lang="en-CA" dirty="0">
                <a:solidFill>
                  <a:srgbClr val="374151"/>
                </a:solidFill>
                <a:latin typeface="Calibri" panose="020F0502020204030204" pitchFamily="34" charset="0"/>
                <a:cs typeface="Calibri" panose="020F0502020204030204" pitchFamily="34" charset="0"/>
              </a:rPr>
              <a:t>Poor communication can lead to misinformation and resistance.</a:t>
            </a:r>
          </a:p>
          <a:p>
            <a:endParaRPr lang="en-CA" b="1" dirty="0">
              <a:solidFill>
                <a:srgbClr val="374151"/>
              </a:solidFill>
              <a:latin typeface="Calibri" panose="020F0502020204030204" pitchFamily="34" charset="0"/>
              <a:cs typeface="Calibri" panose="020F0502020204030204" pitchFamily="34" charset="0"/>
            </a:endParaRPr>
          </a:p>
          <a:p>
            <a:r>
              <a:rPr lang="en-CA" b="1" dirty="0">
                <a:solidFill>
                  <a:srgbClr val="374151"/>
                </a:solidFill>
                <a:latin typeface="Calibri" panose="020F0502020204030204" pitchFamily="34" charset="0"/>
                <a:cs typeface="Calibri" panose="020F0502020204030204" pitchFamily="34" charset="0"/>
              </a:rPr>
              <a:t>Importance:</a:t>
            </a:r>
          </a:p>
          <a:p>
            <a:r>
              <a:rPr lang="en-CA" dirty="0">
                <a:solidFill>
                  <a:srgbClr val="374151"/>
                </a:solidFill>
                <a:latin typeface="Calibri" panose="020F0502020204030204" pitchFamily="34" charset="0"/>
                <a:cs typeface="Calibri" panose="020F0502020204030204" pitchFamily="34" charset="0"/>
              </a:rPr>
              <a:t>Keeps everyone informed and engaged.</a:t>
            </a:r>
            <a:endParaRPr lang="en-CA" dirty="0">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7D1CBAF0-361F-06CA-5B6D-59DE6407AD0E}"/>
              </a:ext>
            </a:extLst>
          </p:cNvPr>
          <p:cNvSpPr txBox="1"/>
          <p:nvPr/>
        </p:nvSpPr>
        <p:spPr>
          <a:xfrm>
            <a:off x="703650" y="1569630"/>
            <a:ext cx="1456296" cy="369332"/>
          </a:xfrm>
          <a:prstGeom prst="rect">
            <a:avLst/>
          </a:prstGeom>
          <a:noFill/>
        </p:spPr>
        <p:txBody>
          <a:bodyPr wrap="none" rtlCol="0">
            <a:spAutoFit/>
          </a:bodyPr>
          <a:lstStyle/>
          <a:p>
            <a:pPr algn="l"/>
            <a:r>
              <a:rPr lang="en-CA" b="1" dirty="0">
                <a:solidFill>
                  <a:schemeClr val="accent1"/>
                </a:solidFill>
              </a:rPr>
              <a:t>Sample Data:</a:t>
            </a:r>
          </a:p>
        </p:txBody>
      </p:sp>
    </p:spTree>
    <p:extLst>
      <p:ext uri="{BB962C8B-B14F-4D97-AF65-F5344CB8AC3E}">
        <p14:creationId xmlns:p14="http://schemas.microsoft.com/office/powerpoint/2010/main" val="40760451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618</Words>
  <Application>Microsoft Macintosh PowerPoint</Application>
  <PresentationFormat>Widescreen</PresentationFormat>
  <Paragraphs>149</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Open Sans Medium</vt:lpstr>
      <vt:lpstr>Office Theme</vt:lpstr>
      <vt:lpstr>Change Strategy</vt:lpstr>
      <vt:lpstr>Change Strategy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ChangeFlare Sample Worksheet</dc:title>
  <dc:subject/>
  <dc:creator/>
  <cp:keywords>changeflare.com</cp:keywords>
  <dc:description/>
  <cp:lastModifiedBy/>
  <cp:revision>1</cp:revision>
  <dcterms:created xsi:type="dcterms:W3CDTF">2023-06-19T05:09:31Z</dcterms:created>
  <dcterms:modified xsi:type="dcterms:W3CDTF">2023-09-14T21:38:06Z</dcterms:modified>
  <cp:category>Ataei Consulting Inc.</cp:category>
</cp:coreProperties>
</file>